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3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4.xml" ContentType="application/vnd.openxmlformats-officedocument.theme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20"/>
  </p:notesMasterIdLst>
  <p:sldIdLst>
    <p:sldId id="624" r:id="rId9"/>
    <p:sldId id="634" r:id="rId10"/>
    <p:sldId id="625" r:id="rId11"/>
    <p:sldId id="626" r:id="rId12"/>
    <p:sldId id="627" r:id="rId13"/>
    <p:sldId id="628" r:id="rId14"/>
    <p:sldId id="629" r:id="rId15"/>
    <p:sldId id="630" r:id="rId16"/>
    <p:sldId id="632" r:id="rId17"/>
    <p:sldId id="633" r:id="rId18"/>
    <p:sldId id="613" r:id="rId19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81571" autoAdjust="0"/>
  </p:normalViewPr>
  <p:slideViewPr>
    <p:cSldViewPr snapToGrid="0">
      <p:cViewPr varScale="1">
        <p:scale>
          <a:sx n="93" d="100"/>
          <a:sy n="93" d="100"/>
        </p:scale>
        <p:origin x="1290" y="90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viewProps" Target="view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2017-04-20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679691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15593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38691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75725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95070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58940A-E023-4449-93AF-8B92F8D53A4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434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71CF3A-DDE4-43F9-A8C7-DC64973E22F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109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9E72A3-73C3-4EC0-976B-555052BC0BC2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2017-04-20 10:24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684671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48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20-04-2017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20-04-2017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2017-04-20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6708-D291-4D60-B9BD-7899D8136E3E}" type="datetimeFigureOut">
              <a:rPr lang="en-US" smtClean="0"/>
              <a:t>2017-04-20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71BE-BC03-44FC-9E78-FA51C10E75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123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2017-04-20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75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image" Target="../media/image7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93.xml"/><Relationship Id="rId26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96.xml"/><Relationship Id="rId7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7.xml"/><Relationship Id="rId17" Type="http://schemas.openxmlformats.org/officeDocument/2006/relationships/slideLayout" Target="../slideLayouts/slideLayout92.xml"/><Relationship Id="rId25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91.xml"/><Relationship Id="rId20" Type="http://schemas.openxmlformats.org/officeDocument/2006/relationships/slideLayout" Target="../slideLayouts/slideLayout95.xml"/><Relationship Id="rId29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90.xml"/><Relationship Id="rId23" Type="http://schemas.openxmlformats.org/officeDocument/2006/relationships/slideLayout" Target="../slideLayouts/slideLayout98.xml"/><Relationship Id="rId28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85.xml"/><Relationship Id="rId19" Type="http://schemas.openxmlformats.org/officeDocument/2006/relationships/slideLayout" Target="../slideLayouts/slideLayout94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102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7.xml"/><Relationship Id="rId18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07.xml"/><Relationship Id="rId21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6.xml"/><Relationship Id="rId17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06.xml"/><Relationship Id="rId16" Type="http://schemas.openxmlformats.org/officeDocument/2006/relationships/slideLayout" Target="../slideLayouts/slideLayout120.xml"/><Relationship Id="rId2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09.xml"/><Relationship Id="rId15" Type="http://schemas.openxmlformats.org/officeDocument/2006/relationships/slideLayout" Target="../slideLayouts/slideLayout119.xml"/><Relationship Id="rId23" Type="http://schemas.openxmlformats.org/officeDocument/2006/relationships/image" Target="../media/image7.png"/><Relationship Id="rId10" Type="http://schemas.openxmlformats.org/officeDocument/2006/relationships/slideLayout" Target="../slideLayouts/slideLayout114.xml"/><Relationship Id="rId19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08.xml"/><Relationship Id="rId9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8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  <p:sldLayoutId id="2147483872" r:id="rId32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18" Type="http://schemas.openxmlformats.org/officeDocument/2006/relationships/image" Target="../media/image32.png"/><Relationship Id="rId3" Type="http://schemas.openxmlformats.org/officeDocument/2006/relationships/image" Target="../media/image17.png"/><Relationship Id="rId21" Type="http://schemas.openxmlformats.org/officeDocument/2006/relationships/image" Target="../media/image35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17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30.png"/><Relationship Id="rId20" Type="http://schemas.openxmlformats.org/officeDocument/2006/relationships/image" Target="../media/image34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29.png"/><Relationship Id="rId23" Type="http://schemas.openxmlformats.org/officeDocument/2006/relationships/image" Target="../media/image37.png"/><Relationship Id="rId10" Type="http://schemas.openxmlformats.org/officeDocument/2006/relationships/image" Target="../media/image24.png"/><Relationship Id="rId19" Type="http://schemas.openxmlformats.org/officeDocument/2006/relationships/image" Target="../media/image33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28.png"/><Relationship Id="rId22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4110" y="1645832"/>
            <a:ext cx="10722224" cy="1266359"/>
          </a:xfrm>
        </p:spPr>
        <p:txBody>
          <a:bodyPr/>
          <a:lstStyle/>
          <a:p>
            <a:r>
              <a:rPr lang="en-US" b="1" dirty="0"/>
              <a:t>Step 3</a:t>
            </a:r>
            <a:br>
              <a:rPr lang="en-US" b="1" dirty="0"/>
            </a:br>
            <a:r>
              <a:rPr lang="en-US" b="1" dirty="0"/>
              <a:t>Azure Functions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79633" y="5744345"/>
            <a:ext cx="11912367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</a:rPr>
              <a:t>By </a:t>
            </a:r>
            <a:r>
              <a:rPr lang="en-US" sz="3600">
                <a:solidFill>
                  <a:schemeClr val="bg1"/>
                </a:solidFill>
              </a:rPr>
              <a:t>Frank Boucher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400032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257" y="1337343"/>
            <a:ext cx="6993981" cy="5126429"/>
          </a:xfrm>
          <a:prstGeom prst="rect">
            <a:avLst/>
          </a:prstGeom>
        </p:spPr>
      </p:pic>
      <p:sp>
        <p:nvSpPr>
          <p:cNvPr id="5" name="Pentagon 4"/>
          <p:cNvSpPr/>
          <p:nvPr/>
        </p:nvSpPr>
        <p:spPr bwMode="auto">
          <a:xfrm>
            <a:off x="717451" y="2308469"/>
            <a:ext cx="3436295" cy="2838679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529" kern="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Triggers </a:t>
            </a:r>
          </a:p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529" kern="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a</a:t>
            </a:r>
            <a:r>
              <a:rPr lang="en-US" sz="3529" kern="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nd</a:t>
            </a:r>
            <a:endParaRPr lang="en-US" sz="3529" kern="0" dirty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529" kern="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Bindings</a:t>
            </a:r>
          </a:p>
        </p:txBody>
      </p:sp>
    </p:spTree>
    <p:extLst>
      <p:ext uri="{BB962C8B-B14F-4D97-AF65-F5344CB8AC3E}">
        <p14:creationId xmlns:p14="http://schemas.microsoft.com/office/powerpoint/2010/main" val="55838762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Let’s code!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6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856" y="889131"/>
            <a:ext cx="10722224" cy="1195233"/>
          </a:xfrm>
        </p:spPr>
        <p:txBody>
          <a:bodyPr/>
          <a:lstStyle/>
          <a:p>
            <a:r>
              <a:rPr lang="en-US" b="1" dirty="0"/>
              <a:t>Goal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82435" y="2980788"/>
            <a:ext cx="10722224" cy="328689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323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159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3921" dirty="0"/>
              <a:t>React when a new message is pushed to an Azure Storage Queue, and read the message using </a:t>
            </a:r>
            <a:r>
              <a:rPr lang="en-US" sz="3921" dirty="0" err="1"/>
              <a:t>Serverless</a:t>
            </a:r>
            <a:r>
              <a:rPr lang="en-US" sz="3921" dirty="0"/>
              <a:t> services: Azure Functions. </a:t>
            </a:r>
          </a:p>
        </p:txBody>
      </p:sp>
    </p:spTree>
    <p:extLst>
      <p:ext uri="{BB962C8B-B14F-4D97-AF65-F5344CB8AC3E}">
        <p14:creationId xmlns:p14="http://schemas.microsoft.com/office/powerpoint/2010/main" val="384086437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Before cloud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967" y="4596508"/>
            <a:ext cx="2559957" cy="2559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0" y="4240624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008930" y="5507448"/>
            <a:ext cx="1802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896386">
              <a:defRPr/>
            </a:pPr>
            <a:r>
              <a:rPr lang="en-US" sz="2400" kern="0" dirty="0">
                <a:solidFill>
                  <a:sysClr val="windowText" lastClr="000000"/>
                </a:solidFill>
              </a:rPr>
              <a:t>On-Premises</a:t>
            </a:r>
          </a:p>
          <a:p>
            <a:pPr algn="r" defTabSz="896386">
              <a:defRPr/>
            </a:pPr>
            <a:r>
              <a:rPr lang="en-US" sz="2400" kern="0" dirty="0">
                <a:solidFill>
                  <a:sysClr val="windowText" lastClr="000000"/>
                </a:solidFill>
              </a:rPr>
              <a:t>Co-Lo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889569" y="1333797"/>
            <a:ext cx="4866319" cy="5390386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519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  <p:bldP spid="2" grpId="0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Before cloud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967" y="4596508"/>
            <a:ext cx="2559957" cy="2559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0" y="4240624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4" name="TextBox 13"/>
          <p:cNvSpPr txBox="1"/>
          <p:nvPr/>
        </p:nvSpPr>
        <p:spPr>
          <a:xfrm rot="20412266">
            <a:off x="2768529" y="4261699"/>
            <a:ext cx="18549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size of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should I </a:t>
            </a:r>
            <a:r>
              <a:rPr lang="en-US" b="1" kern="0" dirty="0">
                <a:solidFill>
                  <a:sysClr val="windowText" lastClr="000000"/>
                </a:solidFill>
              </a:rPr>
              <a:t>buy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79354" y="5937515"/>
            <a:ext cx="376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It takes how long to </a:t>
            </a:r>
            <a:r>
              <a:rPr lang="en-US" b="1" kern="0" dirty="0">
                <a:solidFill>
                  <a:sysClr val="windowText" lastClr="000000"/>
                </a:solidFill>
              </a:rPr>
              <a:t>provision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a new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0" name="TextBox 19"/>
          <p:cNvSpPr txBox="1"/>
          <p:nvPr/>
        </p:nvSpPr>
        <p:spPr>
          <a:xfrm rot="2037234">
            <a:off x="9956712" y="4292959"/>
            <a:ext cx="1553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Are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in a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secure location?</a:t>
            </a:r>
          </a:p>
        </p:txBody>
      </p:sp>
      <p:sp>
        <p:nvSpPr>
          <p:cNvPr id="21" name="TextBox 20"/>
          <p:cNvSpPr txBox="1"/>
          <p:nvPr/>
        </p:nvSpPr>
        <p:spPr>
          <a:xfrm rot="19340843">
            <a:off x="8408753" y="5205181"/>
            <a:ext cx="17139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if the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power goes out?</a:t>
            </a:r>
          </a:p>
        </p:txBody>
      </p:sp>
      <p:sp>
        <p:nvSpPr>
          <p:cNvPr id="22" name="TextBox 21"/>
          <p:cNvSpPr txBox="1"/>
          <p:nvPr/>
        </p:nvSpPr>
        <p:spPr>
          <a:xfrm rot="19484879">
            <a:off x="166802" y="4651775"/>
            <a:ext cx="17764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secondary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network connection?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5" name="TextBox 24"/>
          <p:cNvSpPr txBox="1"/>
          <p:nvPr/>
        </p:nvSpPr>
        <p:spPr>
          <a:xfrm rot="1905805">
            <a:off x="5755146" y="4353032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has </a:t>
            </a:r>
            <a:r>
              <a:rPr lang="en-US" b="1" kern="0" dirty="0">
                <a:solidFill>
                  <a:sysClr val="windowText" lastClr="000000"/>
                </a:solidFill>
              </a:rPr>
              <a:t>physical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access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6" name="TextBox 25"/>
          <p:cNvSpPr txBox="1"/>
          <p:nvPr/>
        </p:nvSpPr>
        <p:spPr>
          <a:xfrm rot="19699786">
            <a:off x="6355074" y="5696669"/>
            <a:ext cx="14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a UPS?</a:t>
            </a:r>
          </a:p>
        </p:txBody>
      </p:sp>
      <p:sp>
        <p:nvSpPr>
          <p:cNvPr id="27" name="TextBox 26"/>
          <p:cNvSpPr txBox="1"/>
          <p:nvPr/>
        </p:nvSpPr>
        <p:spPr>
          <a:xfrm rot="20103308">
            <a:off x="291280" y="1734733"/>
            <a:ext cx="1737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media should I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use to keep backup?</a:t>
            </a:r>
          </a:p>
        </p:txBody>
      </p:sp>
      <p:sp>
        <p:nvSpPr>
          <p:cNvPr id="28" name="TextBox 27"/>
          <p:cNvSpPr txBox="1"/>
          <p:nvPr/>
        </p:nvSpPr>
        <p:spPr>
          <a:xfrm rot="1603857">
            <a:off x="9917637" y="3592271"/>
            <a:ext cx="2365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storage I need to use?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0" name="TextBox 29"/>
          <p:cNvSpPr txBox="1"/>
          <p:nvPr/>
        </p:nvSpPr>
        <p:spPr>
          <a:xfrm rot="20076942">
            <a:off x="8273261" y="576210"/>
            <a:ext cx="2364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in case of</a:t>
            </a:r>
          </a:p>
          <a:p>
            <a:pPr defTabSz="896386">
              <a:defRPr/>
            </a:pP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b="1" kern="0" dirty="0">
                <a:solidFill>
                  <a:sysClr val="windowText" lastClr="000000"/>
                </a:solidFill>
              </a:rPr>
              <a:t>hardware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failure?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3" name="TextBox 32"/>
          <p:cNvSpPr txBox="1"/>
          <p:nvPr/>
        </p:nvSpPr>
        <p:spPr>
          <a:xfrm rot="1660797">
            <a:off x="2789459" y="2018651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633080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25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75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250"/>
                            </p:stCondLst>
                            <p:childTnLst>
                              <p:par>
                                <p:cTn id="91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2" dur="5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3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8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9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1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2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7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8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  <p:bldP spid="4" grpId="0"/>
      <p:bldP spid="9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2" grpId="0"/>
      <p:bldP spid="33" grpId="0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3859127" y="4836716"/>
            <a:ext cx="2925352" cy="2171180"/>
            <a:chOff x="320829" y="2244419"/>
            <a:chExt cx="3298439" cy="2560320"/>
          </a:xfrm>
        </p:grpSpPr>
        <p:sp>
          <p:nvSpPr>
            <p:cNvPr id="36" name="Freeform 7"/>
            <p:cNvSpPr>
              <a:spLocks/>
            </p:cNvSpPr>
            <p:nvPr/>
          </p:nvSpPr>
          <p:spPr bwMode="auto">
            <a:xfrm>
              <a:off x="320829" y="2244419"/>
              <a:ext cx="3298439" cy="2290869"/>
            </a:xfrm>
            <a:custGeom>
              <a:avLst/>
              <a:gdLst>
                <a:gd name="T0" fmla="*/ 462 w 550"/>
                <a:gd name="T1" fmla="*/ 159 h 362"/>
                <a:gd name="T2" fmla="*/ 462 w 550"/>
                <a:gd name="T3" fmla="*/ 152 h 362"/>
                <a:gd name="T4" fmla="*/ 311 w 550"/>
                <a:gd name="T5" fmla="*/ 0 h 362"/>
                <a:gd name="T6" fmla="*/ 184 w 550"/>
                <a:gd name="T7" fmla="*/ 68 h 362"/>
                <a:gd name="T8" fmla="*/ 143 w 550"/>
                <a:gd name="T9" fmla="*/ 57 h 362"/>
                <a:gd name="T10" fmla="*/ 94 w 550"/>
                <a:gd name="T11" fmla="*/ 72 h 362"/>
                <a:gd name="T12" fmla="*/ 55 w 550"/>
                <a:gd name="T13" fmla="*/ 143 h 362"/>
                <a:gd name="T14" fmla="*/ 0 w 550"/>
                <a:gd name="T15" fmla="*/ 243 h 362"/>
                <a:gd name="T16" fmla="*/ 106 w 550"/>
                <a:gd name="T17" fmla="*/ 362 h 362"/>
                <a:gd name="T18" fmla="*/ 119 w 550"/>
                <a:gd name="T19" fmla="*/ 362 h 362"/>
                <a:gd name="T20" fmla="*/ 131 w 550"/>
                <a:gd name="T21" fmla="*/ 362 h 362"/>
                <a:gd name="T22" fmla="*/ 379 w 550"/>
                <a:gd name="T23" fmla="*/ 362 h 362"/>
                <a:gd name="T24" fmla="*/ 384 w 550"/>
                <a:gd name="T25" fmla="*/ 362 h 362"/>
                <a:gd name="T26" fmla="*/ 390 w 550"/>
                <a:gd name="T27" fmla="*/ 362 h 362"/>
                <a:gd name="T28" fmla="*/ 409 w 550"/>
                <a:gd name="T29" fmla="*/ 362 h 362"/>
                <a:gd name="T30" fmla="*/ 448 w 550"/>
                <a:gd name="T31" fmla="*/ 362 h 362"/>
                <a:gd name="T32" fmla="*/ 550 w 550"/>
                <a:gd name="T33" fmla="*/ 260 h 362"/>
                <a:gd name="T34" fmla="*/ 462 w 550"/>
                <a:gd name="T35" fmla="*/ 15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50" h="362">
                  <a:moveTo>
                    <a:pt x="462" y="159"/>
                  </a:moveTo>
                  <a:cubicBezTo>
                    <a:pt x="462" y="157"/>
                    <a:pt x="462" y="154"/>
                    <a:pt x="462" y="152"/>
                  </a:cubicBezTo>
                  <a:cubicBezTo>
                    <a:pt x="462" y="68"/>
                    <a:pt x="395" y="0"/>
                    <a:pt x="311" y="0"/>
                  </a:cubicBezTo>
                  <a:cubicBezTo>
                    <a:pt x="258" y="0"/>
                    <a:pt x="211" y="28"/>
                    <a:pt x="184" y="68"/>
                  </a:cubicBezTo>
                  <a:cubicBezTo>
                    <a:pt x="172" y="61"/>
                    <a:pt x="158" y="57"/>
                    <a:pt x="143" y="57"/>
                  </a:cubicBezTo>
                  <a:cubicBezTo>
                    <a:pt x="124" y="57"/>
                    <a:pt x="108" y="62"/>
                    <a:pt x="94" y="72"/>
                  </a:cubicBezTo>
                  <a:cubicBezTo>
                    <a:pt x="70" y="87"/>
                    <a:pt x="55" y="113"/>
                    <a:pt x="55" y="143"/>
                  </a:cubicBezTo>
                  <a:cubicBezTo>
                    <a:pt x="22" y="164"/>
                    <a:pt x="0" y="201"/>
                    <a:pt x="0" y="243"/>
                  </a:cubicBezTo>
                  <a:cubicBezTo>
                    <a:pt x="0" y="305"/>
                    <a:pt x="46" y="355"/>
                    <a:pt x="106" y="362"/>
                  </a:cubicBezTo>
                  <a:cubicBezTo>
                    <a:pt x="110" y="362"/>
                    <a:pt x="115" y="362"/>
                    <a:pt x="119" y="362"/>
                  </a:cubicBezTo>
                  <a:cubicBezTo>
                    <a:pt x="123" y="362"/>
                    <a:pt x="127" y="362"/>
                    <a:pt x="131" y="362"/>
                  </a:cubicBezTo>
                  <a:cubicBezTo>
                    <a:pt x="187" y="362"/>
                    <a:pt x="318" y="362"/>
                    <a:pt x="379" y="362"/>
                  </a:cubicBezTo>
                  <a:cubicBezTo>
                    <a:pt x="381" y="362"/>
                    <a:pt x="383" y="362"/>
                    <a:pt x="384" y="362"/>
                  </a:cubicBezTo>
                  <a:cubicBezTo>
                    <a:pt x="390" y="362"/>
                    <a:pt x="390" y="362"/>
                    <a:pt x="390" y="362"/>
                  </a:cubicBezTo>
                  <a:cubicBezTo>
                    <a:pt x="394" y="362"/>
                    <a:pt x="403" y="362"/>
                    <a:pt x="409" y="362"/>
                  </a:cubicBezTo>
                  <a:cubicBezTo>
                    <a:pt x="448" y="362"/>
                    <a:pt x="448" y="362"/>
                    <a:pt x="448" y="362"/>
                  </a:cubicBezTo>
                  <a:cubicBezTo>
                    <a:pt x="505" y="361"/>
                    <a:pt x="550" y="316"/>
                    <a:pt x="550" y="260"/>
                  </a:cubicBezTo>
                  <a:cubicBezTo>
                    <a:pt x="550" y="209"/>
                    <a:pt x="512" y="166"/>
                    <a:pt x="462" y="159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9889" y="2244419"/>
              <a:ext cx="2560320" cy="256032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Then came IaaS 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2" y="4240624"/>
            <a:ext cx="543538" cy="855016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4" name="TextBox 13"/>
          <p:cNvSpPr txBox="1"/>
          <p:nvPr/>
        </p:nvSpPr>
        <p:spPr>
          <a:xfrm rot="20412266">
            <a:off x="2768529" y="4261699"/>
            <a:ext cx="18549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size of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should I </a:t>
            </a:r>
            <a:r>
              <a:rPr lang="en-US" b="1" kern="0" dirty="0">
                <a:solidFill>
                  <a:sysClr val="windowText" lastClr="000000"/>
                </a:solidFill>
              </a:rPr>
              <a:t>buy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79354" y="5937515"/>
            <a:ext cx="376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It takes how long to </a:t>
            </a:r>
            <a:r>
              <a:rPr lang="en-US" b="1" kern="0" dirty="0">
                <a:solidFill>
                  <a:sysClr val="windowText" lastClr="000000"/>
                </a:solidFill>
              </a:rPr>
              <a:t>provision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a new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0" name="TextBox 19"/>
          <p:cNvSpPr txBox="1"/>
          <p:nvPr/>
        </p:nvSpPr>
        <p:spPr>
          <a:xfrm rot="2037234">
            <a:off x="9956712" y="4292959"/>
            <a:ext cx="1553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Are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in a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secure location?</a:t>
            </a:r>
          </a:p>
        </p:txBody>
      </p:sp>
      <p:sp>
        <p:nvSpPr>
          <p:cNvPr id="21" name="TextBox 20"/>
          <p:cNvSpPr txBox="1"/>
          <p:nvPr/>
        </p:nvSpPr>
        <p:spPr>
          <a:xfrm rot="19340843">
            <a:off x="8408753" y="5205181"/>
            <a:ext cx="17139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if the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power goes out?</a:t>
            </a:r>
          </a:p>
        </p:txBody>
      </p:sp>
      <p:sp>
        <p:nvSpPr>
          <p:cNvPr id="22" name="TextBox 21"/>
          <p:cNvSpPr txBox="1"/>
          <p:nvPr/>
        </p:nvSpPr>
        <p:spPr>
          <a:xfrm rot="19484879">
            <a:off x="166802" y="4651775"/>
            <a:ext cx="17764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secondary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network connection?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5" name="TextBox 24"/>
          <p:cNvSpPr txBox="1"/>
          <p:nvPr/>
        </p:nvSpPr>
        <p:spPr>
          <a:xfrm rot="1905805">
            <a:off x="5755146" y="4353032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has </a:t>
            </a:r>
            <a:r>
              <a:rPr lang="en-US" b="1" kern="0" dirty="0">
                <a:solidFill>
                  <a:sysClr val="windowText" lastClr="000000"/>
                </a:solidFill>
              </a:rPr>
              <a:t>physical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access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6" name="TextBox 25"/>
          <p:cNvSpPr txBox="1"/>
          <p:nvPr/>
        </p:nvSpPr>
        <p:spPr>
          <a:xfrm rot="19699786">
            <a:off x="6355074" y="5696669"/>
            <a:ext cx="14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Do I need a UPS?</a:t>
            </a:r>
          </a:p>
        </p:txBody>
      </p:sp>
      <p:sp>
        <p:nvSpPr>
          <p:cNvPr id="27" name="TextBox 26"/>
          <p:cNvSpPr txBox="1"/>
          <p:nvPr/>
        </p:nvSpPr>
        <p:spPr>
          <a:xfrm rot="20103308">
            <a:off x="291280" y="1734733"/>
            <a:ext cx="1737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media should I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use to keep backup?</a:t>
            </a:r>
          </a:p>
        </p:txBody>
      </p:sp>
      <p:sp>
        <p:nvSpPr>
          <p:cNvPr id="28" name="TextBox 27"/>
          <p:cNvSpPr txBox="1"/>
          <p:nvPr/>
        </p:nvSpPr>
        <p:spPr>
          <a:xfrm rot="1603857">
            <a:off x="9917637" y="3592271"/>
            <a:ext cx="2365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storage I need to use?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0" name="TextBox 29"/>
          <p:cNvSpPr txBox="1"/>
          <p:nvPr/>
        </p:nvSpPr>
        <p:spPr>
          <a:xfrm rot="20076942">
            <a:off x="8273261" y="576210"/>
            <a:ext cx="2364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happens in case of</a:t>
            </a:r>
          </a:p>
          <a:p>
            <a:pPr defTabSz="896386">
              <a:defRPr/>
            </a:pP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b="1" kern="0" dirty="0">
                <a:solidFill>
                  <a:sysClr val="windowText" lastClr="000000"/>
                </a:solidFill>
              </a:rPr>
              <a:t>hardware</a:t>
            </a:r>
            <a:r>
              <a:rPr lang="en-US" kern="0" dirty="0">
                <a:solidFill>
                  <a:sysClr val="windowText" lastClr="000000"/>
                </a:solidFill>
              </a:rPr>
              <a:t> </a:t>
            </a:r>
            <a:r>
              <a:rPr lang="en-US" sz="1400" kern="0" dirty="0">
                <a:solidFill>
                  <a:sysClr val="windowText" lastClr="000000"/>
                </a:solidFill>
              </a:rPr>
              <a:t>failure?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3" name="TextBox 32"/>
          <p:cNvSpPr txBox="1"/>
          <p:nvPr/>
        </p:nvSpPr>
        <p:spPr>
          <a:xfrm rot="1660797">
            <a:off x="2789459" y="2018651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708030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1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4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2000" fill="hold"/>
                                        <p:tgtEl>
                                          <p:spTgt spid="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000"/>
                            </p:stCondLst>
                            <p:childTnLst>
                              <p:par>
                                <p:cTn id="27" presetID="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0"/>
                            </p:stCondLst>
                            <p:childTnLst>
                              <p:par>
                                <p:cTn id="3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3" dur="2000" fill="hold"/>
                                        <p:tgtEl>
                                          <p:spTgt spid="2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9500"/>
                            </p:stCondLst>
                            <p:childTnLst>
                              <p:par>
                                <p:cTn id="37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2000"/>
                            </p:stCondLst>
                            <p:childTnLst>
                              <p:par>
                                <p:cTn id="4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2500"/>
                            </p:stCondLst>
                            <p:childTnLst>
                              <p:par>
                                <p:cTn id="5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3" dur="20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4500"/>
                            </p:stCondLst>
                            <p:childTnLst>
                              <p:par>
                                <p:cTn id="55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0"/>
                            </p:stCondLst>
                            <p:childTnLst>
                              <p:par>
                                <p:cTn id="60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1" dur="2000" fill="hold"/>
                                        <p:tgtEl>
                                          <p:spTgt spid="2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3" dur="2000" fill="hold"/>
                                        <p:tgtEl>
                                          <p:spTgt spid="2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5" dur="2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6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7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7000"/>
                            </p:stCondLst>
                            <p:childTnLst>
                              <p:par>
                                <p:cTn id="6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30" grpId="0"/>
      <p:bldP spid="30" grpId="1"/>
      <p:bldP spid="33" grpId="0"/>
      <p:bldP spid="3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7"/>
          <p:cNvSpPr>
            <a:spLocks/>
          </p:cNvSpPr>
          <p:nvPr/>
        </p:nvSpPr>
        <p:spPr bwMode="auto">
          <a:xfrm>
            <a:off x="3859127" y="4836716"/>
            <a:ext cx="2925352" cy="1942682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It is PaaS time?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4918952" y="4240624"/>
            <a:ext cx="543538" cy="855016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6442" y="4836716"/>
            <a:ext cx="2270722" cy="217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9038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7.40741E-7 L 1.66667E-6 -0.3898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4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7"/>
          <p:cNvSpPr>
            <a:spLocks/>
          </p:cNvSpPr>
          <p:nvPr/>
        </p:nvSpPr>
        <p:spPr bwMode="auto">
          <a:xfrm>
            <a:off x="3859127" y="2160570"/>
            <a:ext cx="2925352" cy="1942682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It is PaaS time?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9" name="TextBox 8"/>
          <p:cNvSpPr txBox="1"/>
          <p:nvPr/>
        </p:nvSpPr>
        <p:spPr>
          <a:xfrm rot="20225231">
            <a:off x="7638500" y="4671011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OS should I use?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3756" y="6075163"/>
            <a:ext cx="1880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I </a:t>
            </a:r>
            <a:r>
              <a:rPr lang="en-US" b="1" kern="0" dirty="0">
                <a:solidFill>
                  <a:sysClr val="windowText" lastClr="000000"/>
                </a:solidFill>
              </a:rPr>
              <a:t>patch</a:t>
            </a: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servers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 rot="1233718">
            <a:off x="9799242" y="2674679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often should I backup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8488" y="1711601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deploy</a:t>
            </a:r>
            <a:r>
              <a:rPr lang="en-US" sz="1400" kern="0" dirty="0">
                <a:solidFill>
                  <a:sysClr val="windowText" lastClr="000000"/>
                </a:solidFill>
              </a:rPr>
              <a:t> new </a:t>
            </a:r>
            <a:r>
              <a:rPr lang="en-US" b="1" kern="0" dirty="0">
                <a:solidFill>
                  <a:sysClr val="windowText" lastClr="000000"/>
                </a:solidFill>
              </a:rPr>
              <a:t>code</a:t>
            </a:r>
            <a:r>
              <a:rPr lang="en-US" sz="1400" kern="0" dirty="0">
                <a:solidFill>
                  <a:sysClr val="windowText" lastClr="000000"/>
                </a:solidFill>
              </a:rPr>
              <a:t> to my </a:t>
            </a:r>
            <a:r>
              <a:rPr lang="en-US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70613" y="1115897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Which packages should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be on my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sp>
        <p:nvSpPr>
          <p:cNvPr id="32" name="TextBox 31"/>
          <p:cNvSpPr txBox="1"/>
          <p:nvPr/>
        </p:nvSpPr>
        <p:spPr>
          <a:xfrm rot="19340843">
            <a:off x="9278949" y="537678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dynamically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 configure my app?</a:t>
            </a:r>
          </a:p>
        </p:txBody>
      </p:sp>
      <p:sp>
        <p:nvSpPr>
          <p:cNvPr id="34" name="TextBox 33"/>
          <p:cNvSpPr txBox="1"/>
          <p:nvPr/>
        </p:nvSpPr>
        <p:spPr>
          <a:xfrm rot="20084240">
            <a:off x="6224750" y="2283620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Who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monitors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</a:p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my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App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221796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500"/>
                            </p:stCondLst>
                            <p:childTnLst>
                              <p:par>
                                <p:cTn id="15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0"/>
                            </p:stCondLst>
                            <p:childTnLst>
                              <p:par>
                                <p:cTn id="2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0"/>
                            </p:stCondLst>
                            <p:childTnLst>
                              <p:par>
                                <p:cTn id="27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1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500"/>
                            </p:stCondLst>
                            <p:childTnLst>
                              <p:par>
                                <p:cTn id="30" presetID="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35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000"/>
                            </p:stCondLst>
                            <p:childTnLst>
                              <p:par>
                                <p:cTn id="3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2500"/>
                            </p:stCondLst>
                            <p:childTnLst>
                              <p:par>
                                <p:cTn id="4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20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4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49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0" dur="2000" fill="hold"/>
                                        <p:tgtEl>
                                          <p:spTgt spid="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7000"/>
                            </p:stCondLst>
                            <p:childTnLst>
                              <p:par>
                                <p:cTn id="52" presetID="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3" grpId="0"/>
      <p:bldP spid="13" grpId="1"/>
      <p:bldP spid="15" grpId="0"/>
      <p:bldP spid="15" grpId="1"/>
      <p:bldP spid="17" grpId="0"/>
      <p:bldP spid="17" grpId="1"/>
      <p:bldP spid="18" grpId="0"/>
      <p:bldP spid="18" grpId="1"/>
      <p:bldP spid="32" grpId="0"/>
      <p:bldP spid="32" grpId="1"/>
      <p:bldP spid="34" grpId="0"/>
      <p:bldP spid="3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/>
          <p:cNvSpPr txBox="1"/>
          <p:nvPr/>
        </p:nvSpPr>
        <p:spPr>
          <a:xfrm>
            <a:off x="6400592" y="1042932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How I </a:t>
            </a:r>
            <a:r>
              <a:rPr lang="en-US" b="1" kern="0" dirty="0">
                <a:solidFill>
                  <a:sysClr val="windowText" lastClr="000000"/>
                </a:solidFill>
              </a:rPr>
              <a:t>architect</a:t>
            </a:r>
            <a:r>
              <a:rPr lang="en-US" kern="0" dirty="0">
                <a:solidFill>
                  <a:sysClr val="windowText" lastClr="000000"/>
                </a:solidFill>
              </a:rPr>
              <a:t> my app </a:t>
            </a:r>
          </a:p>
          <a:p>
            <a:pPr defTabSz="896386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to become </a:t>
            </a:r>
            <a:r>
              <a:rPr lang="en-US" kern="0" dirty="0" err="1">
                <a:solidFill>
                  <a:sysClr val="windowText" lastClr="000000"/>
                </a:solidFill>
              </a:rPr>
              <a:t>serverless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23" name="Freeform 7"/>
          <p:cNvSpPr>
            <a:spLocks/>
          </p:cNvSpPr>
          <p:nvPr/>
        </p:nvSpPr>
        <p:spPr bwMode="auto">
          <a:xfrm>
            <a:off x="3859127" y="2160570"/>
            <a:ext cx="2925352" cy="1942682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896386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241300"/>
            <a:ext cx="10514013" cy="788988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Serverless</a:t>
            </a:r>
            <a:r>
              <a:rPr lang="en-US" dirty="0"/>
              <a:t> . . 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10" y="2036551"/>
            <a:ext cx="2559957" cy="25599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531" y="1851911"/>
            <a:ext cx="2559957" cy="2559957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6200000">
            <a:off x="3364033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9534" y="2126418"/>
            <a:ext cx="2559957" cy="2559957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5400000">
            <a:off x="6535297" y="3005010"/>
            <a:ext cx="546333" cy="99231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400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1213459">
            <a:off x="1852822" y="5120105"/>
            <a:ext cx="1784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How many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servers </a:t>
            </a:r>
          </a:p>
          <a:p>
            <a:pPr defTabSz="896386">
              <a:defRPr/>
            </a:pPr>
            <a:r>
              <a:rPr lang="en-US" sz="1600" kern="0" dirty="0">
                <a:solidFill>
                  <a:sysClr val="windowText" lastClr="000000"/>
                </a:solidFill>
              </a:rPr>
              <a:t>do I need?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48056" y="1328371"/>
            <a:ext cx="3007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can I increase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server</a:t>
            </a:r>
            <a:r>
              <a:rPr lang="en-US" sz="1400" kern="0" dirty="0">
                <a:solidFill>
                  <a:sysClr val="windowText" lastClr="000000"/>
                </a:solidFill>
              </a:rPr>
              <a:t> </a:t>
            </a:r>
            <a:r>
              <a:rPr lang="en-US" sz="1600" kern="0" dirty="0">
                <a:solidFill>
                  <a:sysClr val="windowText" lastClr="000000"/>
                </a:solidFill>
              </a:rPr>
              <a:t>utilization</a:t>
            </a:r>
            <a:r>
              <a:rPr lang="en-US" sz="1400" kern="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24" name="TextBox 23"/>
          <p:cNvSpPr txBox="1"/>
          <p:nvPr/>
        </p:nvSpPr>
        <p:spPr>
          <a:xfrm rot="19326110">
            <a:off x="4744154" y="745983"/>
            <a:ext cx="246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What is the right </a:t>
            </a:r>
            <a:r>
              <a:rPr lang="en-US" sz="1600" b="1" kern="0" dirty="0">
                <a:solidFill>
                  <a:sysClr val="windowText" lastClr="000000"/>
                </a:solidFill>
              </a:rPr>
              <a:t>size</a:t>
            </a:r>
            <a:r>
              <a:rPr lang="en-US" sz="1400" kern="0" dirty="0">
                <a:solidFill>
                  <a:sysClr val="windowText" lastClr="000000"/>
                </a:solidFill>
              </a:rPr>
              <a:t> of </a:t>
            </a:r>
          </a:p>
          <a:p>
            <a:pPr defTabSz="896386">
              <a:defRPr/>
            </a:pPr>
            <a:r>
              <a:rPr lang="en-US" sz="1400" b="1" kern="0" dirty="0">
                <a:solidFill>
                  <a:sysClr val="windowText" lastClr="000000"/>
                </a:solidFill>
              </a:rPr>
              <a:t>servers </a:t>
            </a:r>
            <a:r>
              <a:rPr lang="en-US" sz="1400" kern="0" dirty="0">
                <a:solidFill>
                  <a:sysClr val="windowText" lastClr="000000"/>
                </a:solidFill>
              </a:rPr>
              <a:t>for my business needs?</a:t>
            </a:r>
          </a:p>
        </p:txBody>
      </p:sp>
      <p:sp>
        <p:nvSpPr>
          <p:cNvPr id="29" name="TextBox 28"/>
          <p:cNvSpPr txBox="1"/>
          <p:nvPr/>
        </p:nvSpPr>
        <p:spPr>
          <a:xfrm rot="1521054">
            <a:off x="6620201" y="1169457"/>
            <a:ext cx="1678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96386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How I </a:t>
            </a:r>
            <a:r>
              <a:rPr lang="en-US" sz="1400" b="1" kern="0" dirty="0">
                <a:solidFill>
                  <a:sysClr val="windowText" lastClr="000000"/>
                </a:solidFill>
              </a:rPr>
              <a:t>scale</a:t>
            </a:r>
            <a:r>
              <a:rPr lang="en-US" sz="1400" kern="0" dirty="0">
                <a:solidFill>
                  <a:sysClr val="windowText" lastClr="000000"/>
                </a:solidFill>
              </a:rPr>
              <a:t> my app?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4252307" y="2552736"/>
            <a:ext cx="2048463" cy="1527586"/>
            <a:chOff x="4095329" y="4505578"/>
            <a:chExt cx="2048754" cy="1527802"/>
          </a:xfrm>
        </p:grpSpPr>
        <p:grpSp>
          <p:nvGrpSpPr>
            <p:cNvPr id="20" name="Group 19"/>
            <p:cNvGrpSpPr/>
            <p:nvPr/>
          </p:nvGrpSpPr>
          <p:grpSpPr>
            <a:xfrm>
              <a:off x="5418076" y="4505578"/>
              <a:ext cx="363537" cy="361950"/>
              <a:chOff x="3860800" y="2905125"/>
              <a:chExt cx="363537" cy="361950"/>
            </a:xfrm>
          </p:grpSpPr>
          <p:sp>
            <p:nvSpPr>
              <p:cNvPr id="21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2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5243086" y="5652947"/>
              <a:ext cx="363537" cy="361950"/>
              <a:chOff x="3860800" y="2905125"/>
              <a:chExt cx="363537" cy="361950"/>
            </a:xfrm>
          </p:grpSpPr>
          <p:sp>
            <p:nvSpPr>
              <p:cNvPr id="26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4627388" y="4505578"/>
              <a:ext cx="363537" cy="361950"/>
              <a:chOff x="3860800" y="2905125"/>
              <a:chExt cx="363537" cy="361950"/>
            </a:xfrm>
          </p:grpSpPr>
          <p:sp>
            <p:nvSpPr>
              <p:cNvPr id="30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4095329" y="5455261"/>
              <a:ext cx="363537" cy="361950"/>
              <a:chOff x="3860800" y="2905125"/>
              <a:chExt cx="363537" cy="361950"/>
            </a:xfrm>
          </p:grpSpPr>
          <p:sp>
            <p:nvSpPr>
              <p:cNvPr id="35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5780546" y="5455261"/>
              <a:ext cx="363537" cy="361950"/>
              <a:chOff x="3860800" y="2905125"/>
              <a:chExt cx="363537" cy="361950"/>
            </a:xfrm>
          </p:grpSpPr>
          <p:sp>
            <p:nvSpPr>
              <p:cNvPr id="38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5006549" y="4956428"/>
              <a:ext cx="363537" cy="361950"/>
              <a:chOff x="3860800" y="2905125"/>
              <a:chExt cx="363537" cy="361950"/>
            </a:xfrm>
          </p:grpSpPr>
          <p:sp>
            <p:nvSpPr>
              <p:cNvPr id="41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2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4626320" y="5671430"/>
              <a:ext cx="363537" cy="361950"/>
              <a:chOff x="3860800" y="2905125"/>
              <a:chExt cx="363537" cy="361950"/>
            </a:xfrm>
          </p:grpSpPr>
          <p:sp>
            <p:nvSpPr>
              <p:cNvPr id="44" name="Rectangle 32"/>
              <p:cNvSpPr>
                <a:spLocks noChangeArrowheads="1"/>
              </p:cNvSpPr>
              <p:nvPr/>
            </p:nvSpPr>
            <p:spPr bwMode="auto">
              <a:xfrm>
                <a:off x="3860800" y="2905125"/>
                <a:ext cx="363537" cy="361950"/>
              </a:xfrm>
              <a:prstGeom prst="rect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5" name="Freeform 33"/>
              <p:cNvSpPr>
                <a:spLocks noEditPoints="1"/>
              </p:cNvSpPr>
              <p:nvPr/>
            </p:nvSpPr>
            <p:spPr bwMode="auto">
              <a:xfrm>
                <a:off x="3987800" y="2994025"/>
                <a:ext cx="109537" cy="184150"/>
              </a:xfrm>
              <a:custGeom>
                <a:avLst/>
                <a:gdLst>
                  <a:gd name="T0" fmla="*/ 55 w 69"/>
                  <a:gd name="T1" fmla="*/ 10 h 116"/>
                  <a:gd name="T2" fmla="*/ 55 w 69"/>
                  <a:gd name="T3" fmla="*/ 0 h 116"/>
                  <a:gd name="T4" fmla="*/ 48 w 69"/>
                  <a:gd name="T5" fmla="*/ 0 h 116"/>
                  <a:gd name="T6" fmla="*/ 48 w 69"/>
                  <a:gd name="T7" fmla="*/ 10 h 116"/>
                  <a:gd name="T8" fmla="*/ 45 w 69"/>
                  <a:gd name="T9" fmla="*/ 10 h 116"/>
                  <a:gd name="T10" fmla="*/ 45 w 69"/>
                  <a:gd name="T11" fmla="*/ 0 h 116"/>
                  <a:gd name="T12" fmla="*/ 38 w 69"/>
                  <a:gd name="T13" fmla="*/ 0 h 116"/>
                  <a:gd name="T14" fmla="*/ 38 w 69"/>
                  <a:gd name="T15" fmla="*/ 10 h 116"/>
                  <a:gd name="T16" fmla="*/ 0 w 69"/>
                  <a:gd name="T17" fmla="*/ 10 h 116"/>
                  <a:gd name="T18" fmla="*/ 0 w 69"/>
                  <a:gd name="T19" fmla="*/ 13 h 116"/>
                  <a:gd name="T20" fmla="*/ 3 w 69"/>
                  <a:gd name="T21" fmla="*/ 13 h 116"/>
                  <a:gd name="T22" fmla="*/ 3 w 69"/>
                  <a:gd name="T23" fmla="*/ 116 h 116"/>
                  <a:gd name="T24" fmla="*/ 24 w 69"/>
                  <a:gd name="T25" fmla="*/ 116 h 116"/>
                  <a:gd name="T26" fmla="*/ 24 w 69"/>
                  <a:gd name="T27" fmla="*/ 101 h 116"/>
                  <a:gd name="T28" fmla="*/ 31 w 69"/>
                  <a:gd name="T29" fmla="*/ 101 h 116"/>
                  <a:gd name="T30" fmla="*/ 31 w 69"/>
                  <a:gd name="T31" fmla="*/ 116 h 116"/>
                  <a:gd name="T32" fmla="*/ 38 w 69"/>
                  <a:gd name="T33" fmla="*/ 116 h 116"/>
                  <a:gd name="T34" fmla="*/ 38 w 69"/>
                  <a:gd name="T35" fmla="*/ 101 h 116"/>
                  <a:gd name="T36" fmla="*/ 45 w 69"/>
                  <a:gd name="T37" fmla="*/ 101 h 116"/>
                  <a:gd name="T38" fmla="*/ 45 w 69"/>
                  <a:gd name="T39" fmla="*/ 116 h 116"/>
                  <a:gd name="T40" fmla="*/ 65 w 69"/>
                  <a:gd name="T41" fmla="*/ 116 h 116"/>
                  <a:gd name="T42" fmla="*/ 65 w 69"/>
                  <a:gd name="T43" fmla="*/ 13 h 116"/>
                  <a:gd name="T44" fmla="*/ 69 w 69"/>
                  <a:gd name="T45" fmla="*/ 13 h 116"/>
                  <a:gd name="T46" fmla="*/ 69 w 69"/>
                  <a:gd name="T47" fmla="*/ 10 h 116"/>
                  <a:gd name="T48" fmla="*/ 55 w 69"/>
                  <a:gd name="T49" fmla="*/ 10 h 116"/>
                  <a:gd name="T50" fmla="*/ 59 w 69"/>
                  <a:gd name="T51" fmla="*/ 97 h 116"/>
                  <a:gd name="T52" fmla="*/ 10 w 69"/>
                  <a:gd name="T53" fmla="*/ 97 h 116"/>
                  <a:gd name="T54" fmla="*/ 10 w 69"/>
                  <a:gd name="T55" fmla="*/ 88 h 116"/>
                  <a:gd name="T56" fmla="*/ 59 w 69"/>
                  <a:gd name="T57" fmla="*/ 88 h 116"/>
                  <a:gd name="T58" fmla="*/ 59 w 69"/>
                  <a:gd name="T59" fmla="*/ 97 h 116"/>
                  <a:gd name="T60" fmla="*/ 59 w 69"/>
                  <a:gd name="T61" fmla="*/ 83 h 116"/>
                  <a:gd name="T62" fmla="*/ 10 w 69"/>
                  <a:gd name="T63" fmla="*/ 83 h 116"/>
                  <a:gd name="T64" fmla="*/ 10 w 69"/>
                  <a:gd name="T65" fmla="*/ 74 h 116"/>
                  <a:gd name="T66" fmla="*/ 59 w 69"/>
                  <a:gd name="T67" fmla="*/ 74 h 116"/>
                  <a:gd name="T68" fmla="*/ 59 w 69"/>
                  <a:gd name="T69" fmla="*/ 83 h 116"/>
                  <a:gd name="T70" fmla="*/ 59 w 69"/>
                  <a:gd name="T71" fmla="*/ 69 h 116"/>
                  <a:gd name="T72" fmla="*/ 10 w 69"/>
                  <a:gd name="T73" fmla="*/ 69 h 116"/>
                  <a:gd name="T74" fmla="*/ 10 w 69"/>
                  <a:gd name="T75" fmla="*/ 60 h 116"/>
                  <a:gd name="T76" fmla="*/ 59 w 69"/>
                  <a:gd name="T77" fmla="*/ 60 h 116"/>
                  <a:gd name="T78" fmla="*/ 59 w 69"/>
                  <a:gd name="T79" fmla="*/ 69 h 116"/>
                  <a:gd name="T80" fmla="*/ 59 w 69"/>
                  <a:gd name="T81" fmla="*/ 55 h 116"/>
                  <a:gd name="T82" fmla="*/ 10 w 69"/>
                  <a:gd name="T83" fmla="*/ 55 h 116"/>
                  <a:gd name="T84" fmla="*/ 10 w 69"/>
                  <a:gd name="T85" fmla="*/ 46 h 116"/>
                  <a:gd name="T86" fmla="*/ 59 w 69"/>
                  <a:gd name="T87" fmla="*/ 46 h 116"/>
                  <a:gd name="T88" fmla="*/ 59 w 69"/>
                  <a:gd name="T89" fmla="*/ 55 h 116"/>
                  <a:gd name="T90" fmla="*/ 59 w 69"/>
                  <a:gd name="T91" fmla="*/ 41 h 116"/>
                  <a:gd name="T92" fmla="*/ 10 w 69"/>
                  <a:gd name="T93" fmla="*/ 41 h 116"/>
                  <a:gd name="T94" fmla="*/ 10 w 69"/>
                  <a:gd name="T95" fmla="*/ 32 h 116"/>
                  <a:gd name="T96" fmla="*/ 59 w 69"/>
                  <a:gd name="T97" fmla="*/ 32 h 116"/>
                  <a:gd name="T98" fmla="*/ 59 w 69"/>
                  <a:gd name="T99" fmla="*/ 41 h 116"/>
                  <a:gd name="T100" fmla="*/ 59 w 69"/>
                  <a:gd name="T101" fmla="*/ 27 h 116"/>
                  <a:gd name="T102" fmla="*/ 10 w 69"/>
                  <a:gd name="T103" fmla="*/ 27 h 116"/>
                  <a:gd name="T104" fmla="*/ 10 w 69"/>
                  <a:gd name="T105" fmla="*/ 18 h 116"/>
                  <a:gd name="T106" fmla="*/ 59 w 69"/>
                  <a:gd name="T107" fmla="*/ 18 h 116"/>
                  <a:gd name="T108" fmla="*/ 59 w 69"/>
                  <a:gd name="T109" fmla="*/ 2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16">
                    <a:moveTo>
                      <a:pt x="55" y="10"/>
                    </a:moveTo>
                    <a:lnTo>
                      <a:pt x="55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45" y="10"/>
                    </a:lnTo>
                    <a:lnTo>
                      <a:pt x="45" y="0"/>
                    </a:lnTo>
                    <a:lnTo>
                      <a:pt x="38" y="0"/>
                    </a:lnTo>
                    <a:lnTo>
                      <a:pt x="38" y="10"/>
                    </a:lnTo>
                    <a:lnTo>
                      <a:pt x="0" y="10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3" y="116"/>
                    </a:lnTo>
                    <a:lnTo>
                      <a:pt x="24" y="116"/>
                    </a:lnTo>
                    <a:lnTo>
                      <a:pt x="24" y="101"/>
                    </a:lnTo>
                    <a:lnTo>
                      <a:pt x="31" y="101"/>
                    </a:lnTo>
                    <a:lnTo>
                      <a:pt x="31" y="116"/>
                    </a:lnTo>
                    <a:lnTo>
                      <a:pt x="38" y="116"/>
                    </a:lnTo>
                    <a:lnTo>
                      <a:pt x="38" y="101"/>
                    </a:lnTo>
                    <a:lnTo>
                      <a:pt x="45" y="101"/>
                    </a:lnTo>
                    <a:lnTo>
                      <a:pt x="45" y="116"/>
                    </a:lnTo>
                    <a:lnTo>
                      <a:pt x="65" y="116"/>
                    </a:lnTo>
                    <a:lnTo>
                      <a:pt x="65" y="13"/>
                    </a:lnTo>
                    <a:lnTo>
                      <a:pt x="69" y="13"/>
                    </a:lnTo>
                    <a:lnTo>
                      <a:pt x="69" y="10"/>
                    </a:lnTo>
                    <a:lnTo>
                      <a:pt x="55" y="10"/>
                    </a:lnTo>
                    <a:close/>
                    <a:moveTo>
                      <a:pt x="59" y="97"/>
                    </a:moveTo>
                    <a:lnTo>
                      <a:pt x="10" y="97"/>
                    </a:lnTo>
                    <a:lnTo>
                      <a:pt x="10" y="88"/>
                    </a:lnTo>
                    <a:lnTo>
                      <a:pt x="59" y="88"/>
                    </a:lnTo>
                    <a:lnTo>
                      <a:pt x="59" y="97"/>
                    </a:lnTo>
                    <a:close/>
                    <a:moveTo>
                      <a:pt x="59" y="83"/>
                    </a:moveTo>
                    <a:lnTo>
                      <a:pt x="10" y="83"/>
                    </a:lnTo>
                    <a:lnTo>
                      <a:pt x="10" y="74"/>
                    </a:lnTo>
                    <a:lnTo>
                      <a:pt x="59" y="74"/>
                    </a:lnTo>
                    <a:lnTo>
                      <a:pt x="59" y="83"/>
                    </a:lnTo>
                    <a:close/>
                    <a:moveTo>
                      <a:pt x="59" y="69"/>
                    </a:moveTo>
                    <a:lnTo>
                      <a:pt x="10" y="69"/>
                    </a:lnTo>
                    <a:lnTo>
                      <a:pt x="10" y="60"/>
                    </a:lnTo>
                    <a:lnTo>
                      <a:pt x="59" y="60"/>
                    </a:lnTo>
                    <a:lnTo>
                      <a:pt x="59" y="69"/>
                    </a:lnTo>
                    <a:close/>
                    <a:moveTo>
                      <a:pt x="59" y="55"/>
                    </a:moveTo>
                    <a:lnTo>
                      <a:pt x="10" y="55"/>
                    </a:lnTo>
                    <a:lnTo>
                      <a:pt x="10" y="46"/>
                    </a:lnTo>
                    <a:lnTo>
                      <a:pt x="59" y="46"/>
                    </a:lnTo>
                    <a:lnTo>
                      <a:pt x="59" y="55"/>
                    </a:lnTo>
                    <a:close/>
                    <a:moveTo>
                      <a:pt x="59" y="41"/>
                    </a:moveTo>
                    <a:lnTo>
                      <a:pt x="10" y="41"/>
                    </a:lnTo>
                    <a:lnTo>
                      <a:pt x="10" y="32"/>
                    </a:lnTo>
                    <a:lnTo>
                      <a:pt x="59" y="32"/>
                    </a:lnTo>
                    <a:lnTo>
                      <a:pt x="59" y="41"/>
                    </a:lnTo>
                    <a:close/>
                    <a:moveTo>
                      <a:pt x="59" y="27"/>
                    </a:moveTo>
                    <a:lnTo>
                      <a:pt x="10" y="27"/>
                    </a:lnTo>
                    <a:lnTo>
                      <a:pt x="10" y="18"/>
                    </a:lnTo>
                    <a:lnTo>
                      <a:pt x="59" y="18"/>
                    </a:lnTo>
                    <a:lnTo>
                      <a:pt x="59" y="27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036660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2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0"/>
                            </p:stCondLst>
                            <p:childTnLst>
                              <p:par>
                                <p:cTn id="22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500"/>
                            </p:stCondLst>
                            <p:childTnLst>
                              <p:par>
                                <p:cTn id="27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0"/>
                            </p:stCondLst>
                            <p:childTnLst>
                              <p:par>
                                <p:cTn id="3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8000"/>
                            </p:stCondLst>
                            <p:childTnLst>
                              <p:par>
                                <p:cTn id="34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0"/>
                            </p:stCondLst>
                            <p:childTnLst>
                              <p:par>
                                <p:cTn id="3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" grpId="0"/>
      <p:bldP spid="4" grpId="1"/>
      <p:bldP spid="16" grpId="0"/>
      <p:bldP spid="16" grpId="1"/>
      <p:bldP spid="24" grpId="0"/>
      <p:bldP spid="24" grpId="1"/>
      <p:bldP spid="29" grpId="0"/>
      <p:bldP spid="2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/>
          <p:cNvSpPr/>
          <p:nvPr/>
        </p:nvSpPr>
        <p:spPr bwMode="auto">
          <a:xfrm>
            <a:off x="10034926" y="5265706"/>
            <a:ext cx="1890155" cy="13007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176" dirty="0" err="1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69241" y="1187940"/>
            <a:ext cx="1890155" cy="1300784"/>
            <a:chOff x="274639" y="1211264"/>
            <a:chExt cx="1928057" cy="1326867"/>
          </a:xfrm>
        </p:grpSpPr>
        <p:sp>
          <p:nvSpPr>
            <p:cNvPr id="86" name="Rectangle 85"/>
            <p:cNvSpPr/>
            <p:nvPr/>
          </p:nvSpPr>
          <p:spPr bwMode="auto">
            <a:xfrm>
              <a:off x="274639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Functions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117" name="Group 116"/>
            <p:cNvGrpSpPr>
              <a:grpSpLocks noChangeAspect="1"/>
            </p:cNvGrpSpPr>
            <p:nvPr/>
          </p:nvGrpSpPr>
          <p:grpSpPr>
            <a:xfrm>
              <a:off x="801780" y="1353430"/>
              <a:ext cx="873774" cy="685800"/>
              <a:chOff x="457200" y="1192034"/>
              <a:chExt cx="1123697" cy="881957"/>
            </a:xfrm>
          </p:grpSpPr>
          <p:sp>
            <p:nvSpPr>
              <p:cNvPr id="82" name="Freeform 5"/>
              <p:cNvSpPr>
                <a:spLocks/>
              </p:cNvSpPr>
              <p:nvPr/>
            </p:nvSpPr>
            <p:spPr bwMode="auto">
              <a:xfrm>
                <a:off x="772747" y="1192034"/>
                <a:ext cx="370696" cy="881957"/>
              </a:xfrm>
              <a:custGeom>
                <a:avLst/>
                <a:gdLst>
                  <a:gd name="T0" fmla="*/ 816 w 894"/>
                  <a:gd name="T1" fmla="*/ 0 h 2127"/>
                  <a:gd name="T2" fmla="*/ 436 w 894"/>
                  <a:gd name="T3" fmla="*/ 0 h 2127"/>
                  <a:gd name="T4" fmla="*/ 0 w 894"/>
                  <a:gd name="T5" fmla="*/ 1076 h 2127"/>
                  <a:gd name="T6" fmla="*/ 532 w 894"/>
                  <a:gd name="T7" fmla="*/ 1076 h 2127"/>
                  <a:gd name="T8" fmla="*/ 125 w 894"/>
                  <a:gd name="T9" fmla="*/ 2127 h 2127"/>
                  <a:gd name="T10" fmla="*/ 894 w 894"/>
                  <a:gd name="T11" fmla="*/ 901 h 2127"/>
                  <a:gd name="T12" fmla="*/ 376 w 894"/>
                  <a:gd name="T13" fmla="*/ 893 h 2127"/>
                  <a:gd name="T14" fmla="*/ 816 w 894"/>
                  <a:gd name="T15" fmla="*/ 0 h 2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94" h="2127">
                    <a:moveTo>
                      <a:pt x="816" y="0"/>
                    </a:moveTo>
                    <a:lnTo>
                      <a:pt x="436" y="0"/>
                    </a:lnTo>
                    <a:lnTo>
                      <a:pt x="0" y="1076"/>
                    </a:lnTo>
                    <a:lnTo>
                      <a:pt x="532" y="1076"/>
                    </a:lnTo>
                    <a:lnTo>
                      <a:pt x="125" y="2127"/>
                    </a:lnTo>
                    <a:lnTo>
                      <a:pt x="894" y="901"/>
                    </a:lnTo>
                    <a:lnTo>
                      <a:pt x="376" y="893"/>
                    </a:lnTo>
                    <a:lnTo>
                      <a:pt x="816" y="0"/>
                    </a:ln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3" name="Freeform 6"/>
              <p:cNvSpPr>
                <a:spLocks/>
              </p:cNvSpPr>
              <p:nvPr/>
            </p:nvSpPr>
            <p:spPr bwMode="auto">
              <a:xfrm>
                <a:off x="822505" y="1192034"/>
                <a:ext cx="463162" cy="881957"/>
              </a:xfrm>
              <a:custGeom>
                <a:avLst/>
                <a:gdLst>
                  <a:gd name="T0" fmla="*/ 691 w 1117"/>
                  <a:gd name="T1" fmla="*/ 0 h 2127"/>
                  <a:gd name="T2" fmla="*/ 1117 w 1117"/>
                  <a:gd name="T3" fmla="*/ 0 h 2127"/>
                  <a:gd name="T4" fmla="*/ 574 w 1117"/>
                  <a:gd name="T5" fmla="*/ 726 h 2127"/>
                  <a:gd name="T6" fmla="*/ 1117 w 1117"/>
                  <a:gd name="T7" fmla="*/ 726 h 2127"/>
                  <a:gd name="T8" fmla="*/ 0 w 1117"/>
                  <a:gd name="T9" fmla="*/ 2127 h 2127"/>
                  <a:gd name="T10" fmla="*/ 769 w 1117"/>
                  <a:gd name="T11" fmla="*/ 901 h 2127"/>
                  <a:gd name="T12" fmla="*/ 251 w 1117"/>
                  <a:gd name="T13" fmla="*/ 901 h 2127"/>
                  <a:gd name="T14" fmla="*/ 691 w 1117"/>
                  <a:gd name="T15" fmla="*/ 0 h 2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17" h="2127">
                    <a:moveTo>
                      <a:pt x="691" y="0"/>
                    </a:moveTo>
                    <a:lnTo>
                      <a:pt x="1117" y="0"/>
                    </a:lnTo>
                    <a:lnTo>
                      <a:pt x="574" y="726"/>
                    </a:lnTo>
                    <a:lnTo>
                      <a:pt x="1117" y="726"/>
                    </a:lnTo>
                    <a:lnTo>
                      <a:pt x="0" y="2127"/>
                    </a:lnTo>
                    <a:lnTo>
                      <a:pt x="769" y="901"/>
                    </a:lnTo>
                    <a:lnTo>
                      <a:pt x="251" y="901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4" name="Freeform 7"/>
              <p:cNvSpPr>
                <a:spLocks/>
              </p:cNvSpPr>
              <p:nvPr/>
            </p:nvSpPr>
            <p:spPr bwMode="auto">
              <a:xfrm>
                <a:off x="1210201" y="1345454"/>
                <a:ext cx="370696" cy="571385"/>
              </a:xfrm>
              <a:custGeom>
                <a:avLst/>
                <a:gdLst>
                  <a:gd name="T0" fmla="*/ 63 w 435"/>
                  <a:gd name="T1" fmla="*/ 13 h 670"/>
                  <a:gd name="T2" fmla="*/ 28 w 435"/>
                  <a:gd name="T3" fmla="*/ 16 h 670"/>
                  <a:gd name="T4" fmla="*/ 20 w 435"/>
                  <a:gd name="T5" fmla="*/ 50 h 670"/>
                  <a:gd name="T6" fmla="*/ 316 w 435"/>
                  <a:gd name="T7" fmla="*/ 306 h 670"/>
                  <a:gd name="T8" fmla="*/ 316 w 435"/>
                  <a:gd name="T9" fmla="*/ 350 h 670"/>
                  <a:gd name="T10" fmla="*/ 22 w 435"/>
                  <a:gd name="T11" fmla="*/ 606 h 670"/>
                  <a:gd name="T12" fmla="*/ 21 w 435"/>
                  <a:gd name="T13" fmla="*/ 650 h 670"/>
                  <a:gd name="T14" fmla="*/ 64 w 435"/>
                  <a:gd name="T15" fmla="*/ 650 h 670"/>
                  <a:gd name="T16" fmla="*/ 402 w 435"/>
                  <a:gd name="T17" fmla="*/ 356 h 670"/>
                  <a:gd name="T18" fmla="*/ 402 w 435"/>
                  <a:gd name="T19" fmla="*/ 302 h 670"/>
                  <a:gd name="T20" fmla="*/ 63 w 435"/>
                  <a:gd name="T21" fmla="*/ 13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5" h="670">
                    <a:moveTo>
                      <a:pt x="63" y="13"/>
                    </a:moveTo>
                    <a:cubicBezTo>
                      <a:pt x="63" y="13"/>
                      <a:pt x="46" y="0"/>
                      <a:pt x="28" y="16"/>
                    </a:cubicBezTo>
                    <a:cubicBezTo>
                      <a:pt x="10" y="33"/>
                      <a:pt x="20" y="50"/>
                      <a:pt x="20" y="50"/>
                    </a:cubicBezTo>
                    <a:cubicBezTo>
                      <a:pt x="316" y="306"/>
                      <a:pt x="316" y="306"/>
                      <a:pt x="316" y="306"/>
                    </a:cubicBezTo>
                    <a:cubicBezTo>
                      <a:pt x="316" y="306"/>
                      <a:pt x="340" y="328"/>
                      <a:pt x="316" y="350"/>
                    </a:cubicBezTo>
                    <a:cubicBezTo>
                      <a:pt x="292" y="371"/>
                      <a:pt x="22" y="606"/>
                      <a:pt x="22" y="606"/>
                    </a:cubicBezTo>
                    <a:cubicBezTo>
                      <a:pt x="22" y="606"/>
                      <a:pt x="0" y="629"/>
                      <a:pt x="21" y="650"/>
                    </a:cubicBezTo>
                    <a:cubicBezTo>
                      <a:pt x="42" y="670"/>
                      <a:pt x="64" y="650"/>
                      <a:pt x="64" y="650"/>
                    </a:cubicBezTo>
                    <a:cubicBezTo>
                      <a:pt x="402" y="356"/>
                      <a:pt x="402" y="356"/>
                      <a:pt x="402" y="356"/>
                    </a:cubicBezTo>
                    <a:cubicBezTo>
                      <a:pt x="402" y="356"/>
                      <a:pt x="435" y="333"/>
                      <a:pt x="402" y="302"/>
                    </a:cubicBezTo>
                    <a:cubicBezTo>
                      <a:pt x="368" y="272"/>
                      <a:pt x="63" y="13"/>
                      <a:pt x="63" y="1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5" name="Freeform 8"/>
              <p:cNvSpPr>
                <a:spLocks/>
              </p:cNvSpPr>
              <p:nvPr/>
            </p:nvSpPr>
            <p:spPr bwMode="auto">
              <a:xfrm>
                <a:off x="457200" y="1345454"/>
                <a:ext cx="370696" cy="571385"/>
              </a:xfrm>
              <a:custGeom>
                <a:avLst/>
                <a:gdLst>
                  <a:gd name="T0" fmla="*/ 373 w 435"/>
                  <a:gd name="T1" fmla="*/ 13 h 670"/>
                  <a:gd name="T2" fmla="*/ 408 w 435"/>
                  <a:gd name="T3" fmla="*/ 16 h 670"/>
                  <a:gd name="T4" fmla="*/ 416 w 435"/>
                  <a:gd name="T5" fmla="*/ 50 h 670"/>
                  <a:gd name="T6" fmla="*/ 120 w 435"/>
                  <a:gd name="T7" fmla="*/ 306 h 670"/>
                  <a:gd name="T8" fmla="*/ 120 w 435"/>
                  <a:gd name="T9" fmla="*/ 350 h 670"/>
                  <a:gd name="T10" fmla="*/ 414 w 435"/>
                  <a:gd name="T11" fmla="*/ 606 h 670"/>
                  <a:gd name="T12" fmla="*/ 415 w 435"/>
                  <a:gd name="T13" fmla="*/ 650 h 670"/>
                  <a:gd name="T14" fmla="*/ 372 w 435"/>
                  <a:gd name="T15" fmla="*/ 650 h 670"/>
                  <a:gd name="T16" fmla="*/ 34 w 435"/>
                  <a:gd name="T17" fmla="*/ 356 h 670"/>
                  <a:gd name="T18" fmla="*/ 34 w 435"/>
                  <a:gd name="T19" fmla="*/ 302 h 670"/>
                  <a:gd name="T20" fmla="*/ 373 w 435"/>
                  <a:gd name="T21" fmla="*/ 13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5" h="670">
                    <a:moveTo>
                      <a:pt x="373" y="13"/>
                    </a:moveTo>
                    <a:cubicBezTo>
                      <a:pt x="373" y="13"/>
                      <a:pt x="390" y="0"/>
                      <a:pt x="408" y="16"/>
                    </a:cubicBezTo>
                    <a:cubicBezTo>
                      <a:pt x="426" y="33"/>
                      <a:pt x="416" y="50"/>
                      <a:pt x="416" y="50"/>
                    </a:cubicBezTo>
                    <a:cubicBezTo>
                      <a:pt x="120" y="306"/>
                      <a:pt x="120" y="306"/>
                      <a:pt x="120" y="306"/>
                    </a:cubicBezTo>
                    <a:cubicBezTo>
                      <a:pt x="120" y="306"/>
                      <a:pt x="96" y="328"/>
                      <a:pt x="120" y="350"/>
                    </a:cubicBezTo>
                    <a:cubicBezTo>
                      <a:pt x="144" y="371"/>
                      <a:pt x="414" y="606"/>
                      <a:pt x="414" y="606"/>
                    </a:cubicBezTo>
                    <a:cubicBezTo>
                      <a:pt x="414" y="606"/>
                      <a:pt x="435" y="629"/>
                      <a:pt x="415" y="650"/>
                    </a:cubicBezTo>
                    <a:cubicBezTo>
                      <a:pt x="394" y="670"/>
                      <a:pt x="372" y="650"/>
                      <a:pt x="372" y="650"/>
                    </a:cubicBezTo>
                    <a:cubicBezTo>
                      <a:pt x="34" y="356"/>
                      <a:pt x="34" y="356"/>
                      <a:pt x="34" y="356"/>
                    </a:cubicBezTo>
                    <a:cubicBezTo>
                      <a:pt x="34" y="356"/>
                      <a:pt x="0" y="333"/>
                      <a:pt x="34" y="302"/>
                    </a:cubicBezTo>
                    <a:cubicBezTo>
                      <a:pt x="68" y="272"/>
                      <a:pt x="373" y="13"/>
                      <a:pt x="373" y="1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</p:grpSp>
      </p:grpSp>
      <p:grpSp>
        <p:nvGrpSpPr>
          <p:cNvPr id="19" name="Group 18"/>
          <p:cNvGrpSpPr/>
          <p:nvPr/>
        </p:nvGrpSpPr>
        <p:grpSpPr>
          <a:xfrm>
            <a:off x="8081790" y="1187940"/>
            <a:ext cx="1890155" cy="1300784"/>
            <a:chOff x="8243845" y="1211264"/>
            <a:chExt cx="1928057" cy="1326867"/>
          </a:xfrm>
        </p:grpSpPr>
        <p:sp>
          <p:nvSpPr>
            <p:cNvPr id="90" name="Rectangle 89"/>
            <p:cNvSpPr/>
            <p:nvPr/>
          </p:nvSpPr>
          <p:spPr bwMode="auto">
            <a:xfrm>
              <a:off x="8243845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Cortana </a:t>
              </a:r>
            </a:p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Management Suite</a:t>
              </a:r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4974" y="1353430"/>
              <a:ext cx="685799" cy="685800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6128652" y="1187940"/>
            <a:ext cx="1890155" cy="1300784"/>
            <a:chOff x="6251543" y="1211264"/>
            <a:chExt cx="1928057" cy="1326867"/>
          </a:xfrm>
        </p:grpSpPr>
        <p:sp>
          <p:nvSpPr>
            <p:cNvPr id="89" name="Rectangle 88"/>
            <p:cNvSpPr/>
            <p:nvPr/>
          </p:nvSpPr>
          <p:spPr bwMode="auto">
            <a:xfrm>
              <a:off x="6251543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Media Services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671" y="1353430"/>
              <a:ext cx="685800" cy="685800"/>
            </a:xfrm>
            <a:prstGeom prst="rect">
              <a:avLst/>
            </a:prstGeom>
          </p:spPr>
        </p:pic>
      </p:grpSp>
      <p:grpSp>
        <p:nvGrpSpPr>
          <p:cNvPr id="5" name="Group 4"/>
          <p:cNvGrpSpPr/>
          <p:nvPr/>
        </p:nvGrpSpPr>
        <p:grpSpPr>
          <a:xfrm>
            <a:off x="4175515" y="1187940"/>
            <a:ext cx="1890155" cy="1300784"/>
            <a:chOff x="4259242" y="1211264"/>
            <a:chExt cx="1928057" cy="1326867"/>
          </a:xfrm>
        </p:grpSpPr>
        <p:sp>
          <p:nvSpPr>
            <p:cNvPr id="88" name="Rectangle 87"/>
            <p:cNvSpPr/>
            <p:nvPr/>
          </p:nvSpPr>
          <p:spPr bwMode="auto">
            <a:xfrm>
              <a:off x="4259242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Storage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315" b="6315"/>
            <a:stretch/>
          </p:blipFill>
          <p:spPr>
            <a:xfrm>
              <a:off x="4830803" y="1353430"/>
              <a:ext cx="784934" cy="6858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10034926" y="1187940"/>
            <a:ext cx="1890155" cy="1300784"/>
            <a:chOff x="10236146" y="1211264"/>
            <a:chExt cx="1928057" cy="1326867"/>
          </a:xfrm>
        </p:grpSpPr>
        <p:sp>
          <p:nvSpPr>
            <p:cNvPr id="91" name="Rectangle 90"/>
            <p:cNvSpPr/>
            <p:nvPr/>
          </p:nvSpPr>
          <p:spPr bwMode="auto">
            <a:xfrm>
              <a:off x="10236146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Traffic Manager</a:t>
              </a:r>
            </a:p>
          </p:txBody>
        </p:sp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57275" y="1353430"/>
              <a:ext cx="685799" cy="685800"/>
            </a:xfrm>
            <a:prstGeom prst="rect">
              <a:avLst/>
            </a:prstGeom>
          </p:spPr>
        </p:pic>
      </p:grpSp>
      <p:grpSp>
        <p:nvGrpSpPr>
          <p:cNvPr id="29" name="Group 28"/>
          <p:cNvGrpSpPr/>
          <p:nvPr/>
        </p:nvGrpSpPr>
        <p:grpSpPr>
          <a:xfrm>
            <a:off x="8081790" y="2547195"/>
            <a:ext cx="1890155" cy="1300784"/>
            <a:chOff x="8243845" y="2597775"/>
            <a:chExt cx="1928057" cy="1326867"/>
          </a:xfrm>
        </p:grpSpPr>
        <p:sp>
          <p:nvSpPr>
            <p:cNvPr id="98" name="Rectangle 97"/>
            <p:cNvSpPr/>
            <p:nvPr/>
          </p:nvSpPr>
          <p:spPr bwMode="auto">
            <a:xfrm>
              <a:off x="8243845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Visual Studio</a:t>
              </a:r>
            </a:p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Services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4974" y="2754312"/>
              <a:ext cx="685799" cy="685800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6128652" y="2547195"/>
            <a:ext cx="1890155" cy="1300784"/>
            <a:chOff x="6251543" y="2597775"/>
            <a:chExt cx="1928057" cy="1326867"/>
          </a:xfrm>
        </p:grpSpPr>
        <p:sp>
          <p:nvSpPr>
            <p:cNvPr id="97" name="Rectangle 96"/>
            <p:cNvSpPr/>
            <p:nvPr/>
          </p:nvSpPr>
          <p:spPr bwMode="auto">
            <a:xfrm>
              <a:off x="6251543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OMS </a:t>
              </a:r>
            </a:p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Management Suite</a:t>
              </a: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671" y="2754312"/>
              <a:ext cx="685800" cy="685800"/>
            </a:xfrm>
            <a:prstGeom prst="rect">
              <a:avLst/>
            </a:prstGeom>
          </p:spPr>
        </p:pic>
      </p:grpSp>
      <p:grpSp>
        <p:nvGrpSpPr>
          <p:cNvPr id="32" name="Group 31"/>
          <p:cNvGrpSpPr/>
          <p:nvPr/>
        </p:nvGrpSpPr>
        <p:grpSpPr>
          <a:xfrm>
            <a:off x="4175515" y="2547195"/>
            <a:ext cx="1890155" cy="1300784"/>
            <a:chOff x="4259242" y="2597775"/>
            <a:chExt cx="1928057" cy="1326867"/>
          </a:xfrm>
        </p:grpSpPr>
        <p:sp>
          <p:nvSpPr>
            <p:cNvPr id="96" name="Rectangle 95"/>
            <p:cNvSpPr/>
            <p:nvPr/>
          </p:nvSpPr>
          <p:spPr bwMode="auto">
            <a:xfrm>
              <a:off x="4259242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Machine Learning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370" y="2754312"/>
              <a:ext cx="685800" cy="685800"/>
            </a:xfrm>
            <a:prstGeom prst="rect">
              <a:avLst/>
            </a:prstGeom>
          </p:spPr>
        </p:pic>
      </p:grpSp>
      <p:grpSp>
        <p:nvGrpSpPr>
          <p:cNvPr id="33" name="Group 32"/>
          <p:cNvGrpSpPr/>
          <p:nvPr/>
        </p:nvGrpSpPr>
        <p:grpSpPr>
          <a:xfrm>
            <a:off x="2222378" y="2547195"/>
            <a:ext cx="1890155" cy="1300784"/>
            <a:chOff x="2266940" y="2597775"/>
            <a:chExt cx="1928057" cy="1326867"/>
          </a:xfrm>
        </p:grpSpPr>
        <p:sp>
          <p:nvSpPr>
            <p:cNvPr id="95" name="Rectangle 94"/>
            <p:cNvSpPr/>
            <p:nvPr/>
          </p:nvSpPr>
          <p:spPr bwMode="auto">
            <a:xfrm>
              <a:off x="2266940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CDN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676" b="24676"/>
            <a:stretch/>
          </p:blipFill>
          <p:spPr>
            <a:xfrm>
              <a:off x="2553943" y="2812898"/>
              <a:ext cx="1122708" cy="568629"/>
            </a:xfrm>
            <a:prstGeom prst="rect">
              <a:avLst/>
            </a:prstGeom>
          </p:spPr>
        </p:pic>
      </p:grpSp>
      <p:grpSp>
        <p:nvGrpSpPr>
          <p:cNvPr id="34" name="Group 33"/>
          <p:cNvGrpSpPr/>
          <p:nvPr/>
        </p:nvGrpSpPr>
        <p:grpSpPr>
          <a:xfrm>
            <a:off x="269241" y="2547195"/>
            <a:ext cx="1890155" cy="1300784"/>
            <a:chOff x="274639" y="2597775"/>
            <a:chExt cx="1928057" cy="1326867"/>
          </a:xfrm>
        </p:grpSpPr>
        <p:sp>
          <p:nvSpPr>
            <p:cNvPr id="94" name="Rectangle 93"/>
            <p:cNvSpPr/>
            <p:nvPr/>
          </p:nvSpPr>
          <p:spPr bwMode="auto">
            <a:xfrm>
              <a:off x="274639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Document DB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767" y="2754312"/>
              <a:ext cx="685800" cy="685800"/>
            </a:xfrm>
            <a:prstGeom prst="rect">
              <a:avLst/>
            </a:prstGeom>
          </p:spPr>
        </p:pic>
      </p:grpSp>
      <p:grpSp>
        <p:nvGrpSpPr>
          <p:cNvPr id="23" name="Group 22"/>
          <p:cNvGrpSpPr/>
          <p:nvPr/>
        </p:nvGrpSpPr>
        <p:grpSpPr>
          <a:xfrm>
            <a:off x="10034926" y="2547195"/>
            <a:ext cx="1890155" cy="1300784"/>
            <a:chOff x="10236146" y="2597775"/>
            <a:chExt cx="1928057" cy="1326867"/>
          </a:xfrm>
        </p:grpSpPr>
        <p:sp>
          <p:nvSpPr>
            <p:cNvPr id="99" name="Rectangle 98"/>
            <p:cNvSpPr/>
            <p:nvPr/>
          </p:nvSpPr>
          <p:spPr bwMode="auto">
            <a:xfrm>
              <a:off x="10236146" y="2597775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Search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613" b="14613"/>
            <a:stretch/>
          </p:blipFill>
          <p:spPr>
            <a:xfrm>
              <a:off x="10715676" y="2780392"/>
              <a:ext cx="895299" cy="633641"/>
            </a:xfrm>
            <a:prstGeom prst="rect">
              <a:avLst/>
            </a:prstGeom>
          </p:spPr>
        </p:pic>
      </p:grpSp>
      <p:grpSp>
        <p:nvGrpSpPr>
          <p:cNvPr id="40" name="Group 39"/>
          <p:cNvGrpSpPr/>
          <p:nvPr/>
        </p:nvGrpSpPr>
        <p:grpSpPr>
          <a:xfrm>
            <a:off x="10034926" y="3906451"/>
            <a:ext cx="1890155" cy="1300784"/>
            <a:chOff x="10236146" y="3984287"/>
            <a:chExt cx="1928057" cy="1326867"/>
          </a:xfrm>
        </p:grpSpPr>
        <p:sp>
          <p:nvSpPr>
            <p:cNvPr id="106" name="Rectangle 105"/>
            <p:cNvSpPr/>
            <p:nvPr/>
          </p:nvSpPr>
          <p:spPr bwMode="auto">
            <a:xfrm>
              <a:off x="10236146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Scheduler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57274" y="4164012"/>
              <a:ext cx="685801" cy="685800"/>
            </a:xfrm>
            <a:prstGeom prst="rect">
              <a:avLst/>
            </a:prstGeom>
          </p:spPr>
        </p:pic>
      </p:grpSp>
      <p:grpSp>
        <p:nvGrpSpPr>
          <p:cNvPr id="35" name="Group 34"/>
          <p:cNvGrpSpPr/>
          <p:nvPr/>
        </p:nvGrpSpPr>
        <p:grpSpPr>
          <a:xfrm>
            <a:off x="269241" y="3906451"/>
            <a:ext cx="1890155" cy="1300784"/>
            <a:chOff x="274639" y="3984287"/>
            <a:chExt cx="1928057" cy="1326867"/>
          </a:xfrm>
        </p:grpSpPr>
        <p:sp>
          <p:nvSpPr>
            <p:cNvPr id="101" name="Rectangle 100"/>
            <p:cNvSpPr/>
            <p:nvPr/>
          </p:nvSpPr>
          <p:spPr bwMode="auto">
            <a:xfrm>
              <a:off x="274639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Active Directory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767" y="4164012"/>
              <a:ext cx="685801" cy="685800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2222378" y="3906451"/>
            <a:ext cx="1890155" cy="1300784"/>
            <a:chOff x="2266940" y="3984287"/>
            <a:chExt cx="1928057" cy="1326867"/>
          </a:xfrm>
        </p:grpSpPr>
        <p:sp>
          <p:nvSpPr>
            <p:cNvPr id="102" name="Rectangle 101"/>
            <p:cNvSpPr/>
            <p:nvPr/>
          </p:nvSpPr>
          <p:spPr bwMode="auto">
            <a:xfrm>
              <a:off x="2266940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Key Vault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8069" y="4164012"/>
              <a:ext cx="685799" cy="685800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4175515" y="3906451"/>
            <a:ext cx="1890155" cy="1300784"/>
            <a:chOff x="4259242" y="3984287"/>
            <a:chExt cx="1928057" cy="1326867"/>
          </a:xfrm>
        </p:grpSpPr>
        <p:sp>
          <p:nvSpPr>
            <p:cNvPr id="103" name="Rectangle 102"/>
            <p:cNvSpPr/>
            <p:nvPr/>
          </p:nvSpPr>
          <p:spPr bwMode="auto">
            <a:xfrm>
              <a:off x="4259242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App Insights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371" y="4164012"/>
              <a:ext cx="685799" cy="685800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6128652" y="3906451"/>
            <a:ext cx="1890155" cy="1300784"/>
            <a:chOff x="6251543" y="3984287"/>
            <a:chExt cx="1928057" cy="1326867"/>
          </a:xfrm>
        </p:grpSpPr>
        <p:sp>
          <p:nvSpPr>
            <p:cNvPr id="104" name="Rectangle 103"/>
            <p:cNvSpPr/>
            <p:nvPr/>
          </p:nvSpPr>
          <p:spPr bwMode="auto">
            <a:xfrm>
              <a:off x="6251543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Cognitive Services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6697235" y="4207991"/>
              <a:ext cx="903716" cy="597843"/>
            </a:xfrm>
            <a:prstGeom prst="rect">
              <a:avLst/>
            </a:prstGeom>
          </p:spPr>
        </p:pic>
      </p:grpSp>
      <p:grpSp>
        <p:nvGrpSpPr>
          <p:cNvPr id="39" name="Group 38"/>
          <p:cNvGrpSpPr/>
          <p:nvPr/>
        </p:nvGrpSpPr>
        <p:grpSpPr>
          <a:xfrm>
            <a:off x="8081790" y="3906451"/>
            <a:ext cx="1890155" cy="1300784"/>
            <a:chOff x="8243845" y="3984287"/>
            <a:chExt cx="1928057" cy="1326867"/>
          </a:xfrm>
        </p:grpSpPr>
        <p:sp>
          <p:nvSpPr>
            <p:cNvPr id="105" name="Rectangle 104"/>
            <p:cNvSpPr/>
            <p:nvPr/>
          </p:nvSpPr>
          <p:spPr bwMode="auto">
            <a:xfrm>
              <a:off x="8243845" y="398428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Embedded Power BI</a:t>
              </a: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8867532" y="4164012"/>
              <a:ext cx="680682" cy="685800"/>
            </a:xfrm>
            <a:prstGeom prst="rect">
              <a:avLst/>
            </a:prstGeom>
          </p:spPr>
        </p:pic>
      </p:grpSp>
      <p:grpSp>
        <p:nvGrpSpPr>
          <p:cNvPr id="41" name="Group 40"/>
          <p:cNvGrpSpPr/>
          <p:nvPr/>
        </p:nvGrpSpPr>
        <p:grpSpPr>
          <a:xfrm>
            <a:off x="8081790" y="5265706"/>
            <a:ext cx="1890155" cy="1300784"/>
            <a:chOff x="8243845" y="5370797"/>
            <a:chExt cx="1928057" cy="1326867"/>
          </a:xfrm>
        </p:grpSpPr>
        <p:sp>
          <p:nvSpPr>
            <p:cNvPr id="112" name="Rectangle 111"/>
            <p:cNvSpPr/>
            <p:nvPr/>
          </p:nvSpPr>
          <p:spPr bwMode="auto">
            <a:xfrm>
              <a:off x="8243845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Hockey App</a:t>
              </a:r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310" b="19310"/>
            <a:stretch/>
          </p:blipFill>
          <p:spPr>
            <a:xfrm>
              <a:off x="8755701" y="5692587"/>
              <a:ext cx="904345" cy="555095"/>
            </a:xfrm>
            <a:prstGeom prst="rect">
              <a:avLst/>
            </a:prstGeom>
          </p:spPr>
        </p:pic>
      </p:grpSp>
      <p:grpSp>
        <p:nvGrpSpPr>
          <p:cNvPr id="42" name="Group 41"/>
          <p:cNvGrpSpPr/>
          <p:nvPr/>
        </p:nvGrpSpPr>
        <p:grpSpPr>
          <a:xfrm>
            <a:off x="6128652" y="5265706"/>
            <a:ext cx="1890155" cy="1300784"/>
            <a:chOff x="6251543" y="5370797"/>
            <a:chExt cx="1928057" cy="1326867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6251543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Stream Analytics</a:t>
              </a:r>
            </a:p>
          </p:txBody>
        </p:sp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272" b="13825"/>
            <a:stretch/>
          </p:blipFill>
          <p:spPr>
            <a:xfrm>
              <a:off x="6757781" y="5554662"/>
              <a:ext cx="915580" cy="685800"/>
            </a:xfrm>
            <a:prstGeom prst="rect">
              <a:avLst/>
            </a:prstGeom>
          </p:spPr>
        </p:pic>
      </p:grpSp>
      <p:grpSp>
        <p:nvGrpSpPr>
          <p:cNvPr id="43" name="Group 42"/>
          <p:cNvGrpSpPr/>
          <p:nvPr/>
        </p:nvGrpSpPr>
        <p:grpSpPr>
          <a:xfrm>
            <a:off x="4175515" y="5265706"/>
            <a:ext cx="1890155" cy="1300784"/>
            <a:chOff x="4259242" y="5370797"/>
            <a:chExt cx="1928057" cy="1326867"/>
          </a:xfrm>
        </p:grpSpPr>
        <p:sp>
          <p:nvSpPr>
            <p:cNvPr id="110" name="Rectangle 109"/>
            <p:cNvSpPr/>
            <p:nvPr/>
          </p:nvSpPr>
          <p:spPr bwMode="auto">
            <a:xfrm>
              <a:off x="4259242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Notification Hub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370" y="5554662"/>
              <a:ext cx="685801" cy="685800"/>
            </a:xfrm>
            <a:prstGeom prst="rect">
              <a:avLst/>
            </a:prstGeom>
          </p:spPr>
        </p:pic>
      </p:grpSp>
      <p:grpSp>
        <p:nvGrpSpPr>
          <p:cNvPr id="45" name="Group 44"/>
          <p:cNvGrpSpPr/>
          <p:nvPr/>
        </p:nvGrpSpPr>
        <p:grpSpPr>
          <a:xfrm>
            <a:off x="269241" y="5265706"/>
            <a:ext cx="1890155" cy="1300784"/>
            <a:chOff x="274639" y="5370797"/>
            <a:chExt cx="1928057" cy="1326867"/>
          </a:xfrm>
        </p:grpSpPr>
        <p:sp>
          <p:nvSpPr>
            <p:cNvPr id="108" name="Rectangle 107"/>
            <p:cNvSpPr/>
            <p:nvPr/>
          </p:nvSpPr>
          <p:spPr bwMode="auto">
            <a:xfrm>
              <a:off x="274639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IoT Hub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767" y="5554662"/>
              <a:ext cx="685801" cy="685800"/>
            </a:xfrm>
            <a:prstGeom prst="rect">
              <a:avLst/>
            </a:prstGeom>
          </p:spPr>
        </p:pic>
      </p:grpSp>
      <p:grpSp>
        <p:nvGrpSpPr>
          <p:cNvPr id="44" name="Group 43"/>
          <p:cNvGrpSpPr/>
          <p:nvPr/>
        </p:nvGrpSpPr>
        <p:grpSpPr>
          <a:xfrm>
            <a:off x="2222378" y="5265706"/>
            <a:ext cx="1890155" cy="1300784"/>
            <a:chOff x="2266940" y="5370797"/>
            <a:chExt cx="1928057" cy="1326867"/>
          </a:xfrm>
        </p:grpSpPr>
        <p:sp>
          <p:nvSpPr>
            <p:cNvPr id="109" name="Rectangle 108"/>
            <p:cNvSpPr/>
            <p:nvPr/>
          </p:nvSpPr>
          <p:spPr bwMode="auto">
            <a:xfrm>
              <a:off x="2266940" y="5370797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Service Bus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8069" y="5554662"/>
              <a:ext cx="685799" cy="685800"/>
            </a:xfrm>
            <a:prstGeom prst="rect">
              <a:avLst/>
            </a:prstGeom>
          </p:spPr>
        </p:pic>
      </p:grp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Serverless Apps on Azure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222378" y="1187940"/>
            <a:ext cx="1890155" cy="1300784"/>
            <a:chOff x="2266940" y="1211264"/>
            <a:chExt cx="1928057" cy="1326867"/>
          </a:xfrm>
        </p:grpSpPr>
        <p:sp>
          <p:nvSpPr>
            <p:cNvPr id="87" name="Rectangle 86"/>
            <p:cNvSpPr/>
            <p:nvPr/>
          </p:nvSpPr>
          <p:spPr bwMode="auto">
            <a:xfrm>
              <a:off x="2266940" y="1211264"/>
              <a:ext cx="1928057" cy="13268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3428" tIns="89642" rIns="143428" bIns="89642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25">
                <a:lnSpc>
                  <a:spcPct val="90000"/>
                </a:lnSpc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Logic App</a:t>
              </a:r>
              <a:endParaRPr lang="en-US" sz="117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118" name="Group 117"/>
            <p:cNvGrpSpPr/>
            <p:nvPr/>
          </p:nvGrpSpPr>
          <p:grpSpPr>
            <a:xfrm>
              <a:off x="2799168" y="1362955"/>
              <a:ext cx="863600" cy="685800"/>
              <a:chOff x="2627036" y="1252241"/>
              <a:chExt cx="863600" cy="660400"/>
            </a:xfrm>
          </p:grpSpPr>
          <p:sp>
            <p:nvSpPr>
              <p:cNvPr id="69" name="Freeform 5"/>
              <p:cNvSpPr>
                <a:spLocks/>
              </p:cNvSpPr>
              <p:nvPr/>
            </p:nvSpPr>
            <p:spPr bwMode="auto">
              <a:xfrm>
                <a:off x="3325536" y="1252241"/>
                <a:ext cx="165100" cy="660400"/>
              </a:xfrm>
              <a:custGeom>
                <a:avLst/>
                <a:gdLst>
                  <a:gd name="T0" fmla="*/ 50 w 50"/>
                  <a:gd name="T1" fmla="*/ 105 h 200"/>
                  <a:gd name="T2" fmla="*/ 32 w 50"/>
                  <a:gd name="T3" fmla="*/ 132 h 200"/>
                  <a:gd name="T4" fmla="*/ 32 w 50"/>
                  <a:gd name="T5" fmla="*/ 166 h 200"/>
                  <a:gd name="T6" fmla="*/ 24 w 50"/>
                  <a:gd name="T7" fmla="*/ 191 h 200"/>
                  <a:gd name="T8" fmla="*/ 0 w 50"/>
                  <a:gd name="T9" fmla="*/ 200 h 200"/>
                  <a:gd name="T10" fmla="*/ 0 w 50"/>
                  <a:gd name="T11" fmla="*/ 188 h 200"/>
                  <a:gd name="T12" fmla="*/ 8 w 50"/>
                  <a:gd name="T13" fmla="*/ 187 h 200"/>
                  <a:gd name="T14" fmla="*/ 14 w 50"/>
                  <a:gd name="T15" fmla="*/ 182 h 200"/>
                  <a:gd name="T16" fmla="*/ 17 w 50"/>
                  <a:gd name="T17" fmla="*/ 175 h 200"/>
                  <a:gd name="T18" fmla="*/ 18 w 50"/>
                  <a:gd name="T19" fmla="*/ 163 h 200"/>
                  <a:gd name="T20" fmla="*/ 18 w 50"/>
                  <a:gd name="T21" fmla="*/ 131 h 200"/>
                  <a:gd name="T22" fmla="*/ 35 w 50"/>
                  <a:gd name="T23" fmla="*/ 100 h 200"/>
                  <a:gd name="T24" fmla="*/ 35 w 50"/>
                  <a:gd name="T25" fmla="*/ 100 h 200"/>
                  <a:gd name="T26" fmla="*/ 18 w 50"/>
                  <a:gd name="T27" fmla="*/ 70 h 200"/>
                  <a:gd name="T28" fmla="*/ 18 w 50"/>
                  <a:gd name="T29" fmla="*/ 36 h 200"/>
                  <a:gd name="T30" fmla="*/ 17 w 50"/>
                  <a:gd name="T31" fmla="*/ 25 h 200"/>
                  <a:gd name="T32" fmla="*/ 14 w 50"/>
                  <a:gd name="T33" fmla="*/ 18 h 200"/>
                  <a:gd name="T34" fmla="*/ 8 w 50"/>
                  <a:gd name="T35" fmla="*/ 13 h 200"/>
                  <a:gd name="T36" fmla="*/ 0 w 50"/>
                  <a:gd name="T37" fmla="*/ 12 h 200"/>
                  <a:gd name="T38" fmla="*/ 0 w 50"/>
                  <a:gd name="T39" fmla="*/ 0 h 200"/>
                  <a:gd name="T40" fmla="*/ 24 w 50"/>
                  <a:gd name="T41" fmla="*/ 8 h 200"/>
                  <a:gd name="T42" fmla="*/ 32 w 50"/>
                  <a:gd name="T43" fmla="*/ 34 h 200"/>
                  <a:gd name="T44" fmla="*/ 32 w 50"/>
                  <a:gd name="T45" fmla="*/ 69 h 200"/>
                  <a:gd name="T46" fmla="*/ 50 w 50"/>
                  <a:gd name="T47" fmla="*/ 95 h 200"/>
                  <a:gd name="T48" fmla="*/ 50 w 50"/>
                  <a:gd name="T49" fmla="*/ 105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00">
                    <a:moveTo>
                      <a:pt x="50" y="105"/>
                    </a:moveTo>
                    <a:cubicBezTo>
                      <a:pt x="38" y="106"/>
                      <a:pt x="32" y="115"/>
                      <a:pt x="32" y="132"/>
                    </a:cubicBezTo>
                    <a:cubicBezTo>
                      <a:pt x="32" y="166"/>
                      <a:pt x="32" y="166"/>
                      <a:pt x="32" y="166"/>
                    </a:cubicBezTo>
                    <a:cubicBezTo>
                      <a:pt x="32" y="177"/>
                      <a:pt x="29" y="186"/>
                      <a:pt x="24" y="191"/>
                    </a:cubicBezTo>
                    <a:cubicBezTo>
                      <a:pt x="19" y="197"/>
                      <a:pt x="11" y="200"/>
                      <a:pt x="0" y="200"/>
                    </a:cubicBezTo>
                    <a:cubicBezTo>
                      <a:pt x="0" y="188"/>
                      <a:pt x="0" y="188"/>
                      <a:pt x="0" y="188"/>
                    </a:cubicBezTo>
                    <a:cubicBezTo>
                      <a:pt x="3" y="188"/>
                      <a:pt x="6" y="187"/>
                      <a:pt x="8" y="187"/>
                    </a:cubicBezTo>
                    <a:cubicBezTo>
                      <a:pt x="11" y="186"/>
                      <a:pt x="12" y="184"/>
                      <a:pt x="14" y="182"/>
                    </a:cubicBezTo>
                    <a:cubicBezTo>
                      <a:pt x="15" y="180"/>
                      <a:pt x="16" y="178"/>
                      <a:pt x="17" y="175"/>
                    </a:cubicBezTo>
                    <a:cubicBezTo>
                      <a:pt x="18" y="171"/>
                      <a:pt x="18" y="167"/>
                      <a:pt x="18" y="163"/>
                    </a:cubicBezTo>
                    <a:cubicBezTo>
                      <a:pt x="18" y="131"/>
                      <a:pt x="18" y="131"/>
                      <a:pt x="18" y="131"/>
                    </a:cubicBezTo>
                    <a:cubicBezTo>
                      <a:pt x="18" y="114"/>
                      <a:pt x="24" y="104"/>
                      <a:pt x="35" y="100"/>
                    </a:cubicBezTo>
                    <a:cubicBezTo>
                      <a:pt x="35" y="100"/>
                      <a:pt x="35" y="100"/>
                      <a:pt x="35" y="100"/>
                    </a:cubicBezTo>
                    <a:cubicBezTo>
                      <a:pt x="24" y="96"/>
                      <a:pt x="18" y="86"/>
                      <a:pt x="18" y="70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2"/>
                      <a:pt x="18" y="28"/>
                      <a:pt x="17" y="25"/>
                    </a:cubicBezTo>
                    <a:cubicBezTo>
                      <a:pt x="16" y="22"/>
                      <a:pt x="15" y="19"/>
                      <a:pt x="14" y="18"/>
                    </a:cubicBezTo>
                    <a:cubicBezTo>
                      <a:pt x="12" y="16"/>
                      <a:pt x="10" y="14"/>
                      <a:pt x="8" y="13"/>
                    </a:cubicBezTo>
                    <a:cubicBezTo>
                      <a:pt x="6" y="12"/>
                      <a:pt x="3" y="12"/>
                      <a:pt x="0" y="1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19" y="3"/>
                      <a:pt x="24" y="8"/>
                    </a:cubicBezTo>
                    <a:cubicBezTo>
                      <a:pt x="29" y="14"/>
                      <a:pt x="32" y="22"/>
                      <a:pt x="32" y="34"/>
                    </a:cubicBezTo>
                    <a:cubicBezTo>
                      <a:pt x="32" y="69"/>
                      <a:pt x="32" y="69"/>
                      <a:pt x="32" y="69"/>
                    </a:cubicBezTo>
                    <a:cubicBezTo>
                      <a:pt x="32" y="85"/>
                      <a:pt x="38" y="94"/>
                      <a:pt x="50" y="95"/>
                    </a:cubicBezTo>
                    <a:lnTo>
                      <a:pt x="50" y="10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79" name="Freeform 6"/>
              <p:cNvSpPr>
                <a:spLocks/>
              </p:cNvSpPr>
              <p:nvPr/>
            </p:nvSpPr>
            <p:spPr bwMode="auto">
              <a:xfrm>
                <a:off x="2627036" y="1252241"/>
                <a:ext cx="165100" cy="660400"/>
              </a:xfrm>
              <a:custGeom>
                <a:avLst/>
                <a:gdLst>
                  <a:gd name="T0" fmla="*/ 0 w 50"/>
                  <a:gd name="T1" fmla="*/ 95 h 200"/>
                  <a:gd name="T2" fmla="*/ 18 w 50"/>
                  <a:gd name="T3" fmla="*/ 69 h 200"/>
                  <a:gd name="T4" fmla="*/ 18 w 50"/>
                  <a:gd name="T5" fmla="*/ 34 h 200"/>
                  <a:gd name="T6" fmla="*/ 26 w 50"/>
                  <a:gd name="T7" fmla="*/ 8 h 200"/>
                  <a:gd name="T8" fmla="*/ 50 w 50"/>
                  <a:gd name="T9" fmla="*/ 0 h 200"/>
                  <a:gd name="T10" fmla="*/ 50 w 50"/>
                  <a:gd name="T11" fmla="*/ 12 h 200"/>
                  <a:gd name="T12" fmla="*/ 42 w 50"/>
                  <a:gd name="T13" fmla="*/ 13 h 200"/>
                  <a:gd name="T14" fmla="*/ 36 w 50"/>
                  <a:gd name="T15" fmla="*/ 18 h 200"/>
                  <a:gd name="T16" fmla="*/ 33 w 50"/>
                  <a:gd name="T17" fmla="*/ 25 h 200"/>
                  <a:gd name="T18" fmla="*/ 32 w 50"/>
                  <a:gd name="T19" fmla="*/ 36 h 200"/>
                  <a:gd name="T20" fmla="*/ 32 w 50"/>
                  <a:gd name="T21" fmla="*/ 70 h 200"/>
                  <a:gd name="T22" fmla="*/ 15 w 50"/>
                  <a:gd name="T23" fmla="*/ 100 h 200"/>
                  <a:gd name="T24" fmla="*/ 15 w 50"/>
                  <a:gd name="T25" fmla="*/ 100 h 200"/>
                  <a:gd name="T26" fmla="*/ 32 w 50"/>
                  <a:gd name="T27" fmla="*/ 131 h 200"/>
                  <a:gd name="T28" fmla="*/ 32 w 50"/>
                  <a:gd name="T29" fmla="*/ 163 h 200"/>
                  <a:gd name="T30" fmla="*/ 33 w 50"/>
                  <a:gd name="T31" fmla="*/ 175 h 200"/>
                  <a:gd name="T32" fmla="*/ 36 w 50"/>
                  <a:gd name="T33" fmla="*/ 182 h 200"/>
                  <a:gd name="T34" fmla="*/ 42 w 50"/>
                  <a:gd name="T35" fmla="*/ 187 h 200"/>
                  <a:gd name="T36" fmla="*/ 50 w 50"/>
                  <a:gd name="T37" fmla="*/ 188 h 200"/>
                  <a:gd name="T38" fmla="*/ 50 w 50"/>
                  <a:gd name="T39" fmla="*/ 200 h 200"/>
                  <a:gd name="T40" fmla="*/ 26 w 50"/>
                  <a:gd name="T41" fmla="*/ 191 h 200"/>
                  <a:gd name="T42" fmla="*/ 18 w 50"/>
                  <a:gd name="T43" fmla="*/ 166 h 200"/>
                  <a:gd name="T44" fmla="*/ 18 w 50"/>
                  <a:gd name="T45" fmla="*/ 132 h 200"/>
                  <a:gd name="T46" fmla="*/ 0 w 50"/>
                  <a:gd name="T47" fmla="*/ 105 h 200"/>
                  <a:gd name="T48" fmla="*/ 0 w 50"/>
                  <a:gd name="T49" fmla="*/ 95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00">
                    <a:moveTo>
                      <a:pt x="0" y="95"/>
                    </a:moveTo>
                    <a:cubicBezTo>
                      <a:pt x="12" y="94"/>
                      <a:pt x="18" y="85"/>
                      <a:pt x="18" y="69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22"/>
                      <a:pt x="20" y="14"/>
                      <a:pt x="26" y="8"/>
                    </a:cubicBezTo>
                    <a:cubicBezTo>
                      <a:pt x="31" y="3"/>
                      <a:pt x="39" y="0"/>
                      <a:pt x="50" y="0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47" y="12"/>
                      <a:pt x="44" y="12"/>
                      <a:pt x="42" y="13"/>
                    </a:cubicBezTo>
                    <a:cubicBezTo>
                      <a:pt x="40" y="14"/>
                      <a:pt x="38" y="16"/>
                      <a:pt x="36" y="18"/>
                    </a:cubicBezTo>
                    <a:cubicBezTo>
                      <a:pt x="35" y="19"/>
                      <a:pt x="34" y="22"/>
                      <a:pt x="33" y="25"/>
                    </a:cubicBezTo>
                    <a:cubicBezTo>
                      <a:pt x="32" y="28"/>
                      <a:pt x="32" y="32"/>
                      <a:pt x="32" y="36"/>
                    </a:cubicBezTo>
                    <a:cubicBezTo>
                      <a:pt x="32" y="70"/>
                      <a:pt x="32" y="70"/>
                      <a:pt x="32" y="70"/>
                    </a:cubicBezTo>
                    <a:cubicBezTo>
                      <a:pt x="32" y="86"/>
                      <a:pt x="26" y="96"/>
                      <a:pt x="15" y="100"/>
                    </a:cubicBezTo>
                    <a:cubicBezTo>
                      <a:pt x="15" y="100"/>
                      <a:pt x="15" y="100"/>
                      <a:pt x="15" y="100"/>
                    </a:cubicBezTo>
                    <a:cubicBezTo>
                      <a:pt x="26" y="104"/>
                      <a:pt x="32" y="114"/>
                      <a:pt x="32" y="131"/>
                    </a:cubicBezTo>
                    <a:cubicBezTo>
                      <a:pt x="32" y="163"/>
                      <a:pt x="32" y="163"/>
                      <a:pt x="32" y="163"/>
                    </a:cubicBezTo>
                    <a:cubicBezTo>
                      <a:pt x="32" y="167"/>
                      <a:pt x="32" y="171"/>
                      <a:pt x="33" y="175"/>
                    </a:cubicBezTo>
                    <a:cubicBezTo>
                      <a:pt x="34" y="178"/>
                      <a:pt x="35" y="180"/>
                      <a:pt x="36" y="182"/>
                    </a:cubicBezTo>
                    <a:cubicBezTo>
                      <a:pt x="38" y="184"/>
                      <a:pt x="39" y="186"/>
                      <a:pt x="42" y="187"/>
                    </a:cubicBezTo>
                    <a:cubicBezTo>
                      <a:pt x="44" y="187"/>
                      <a:pt x="47" y="188"/>
                      <a:pt x="50" y="188"/>
                    </a:cubicBezTo>
                    <a:cubicBezTo>
                      <a:pt x="50" y="200"/>
                      <a:pt x="50" y="200"/>
                      <a:pt x="50" y="200"/>
                    </a:cubicBezTo>
                    <a:cubicBezTo>
                      <a:pt x="39" y="200"/>
                      <a:pt x="31" y="197"/>
                      <a:pt x="26" y="191"/>
                    </a:cubicBezTo>
                    <a:cubicBezTo>
                      <a:pt x="20" y="186"/>
                      <a:pt x="18" y="177"/>
                      <a:pt x="18" y="166"/>
                    </a:cubicBezTo>
                    <a:cubicBezTo>
                      <a:pt x="18" y="132"/>
                      <a:pt x="18" y="132"/>
                      <a:pt x="18" y="132"/>
                    </a:cubicBezTo>
                    <a:cubicBezTo>
                      <a:pt x="18" y="115"/>
                      <a:pt x="12" y="106"/>
                      <a:pt x="0" y="105"/>
                    </a:cubicBez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  <p:sp>
            <p:nvSpPr>
              <p:cNvPr id="80" name="Freeform 7"/>
              <p:cNvSpPr>
                <a:spLocks noEditPoints="1"/>
              </p:cNvSpPr>
              <p:nvPr/>
            </p:nvSpPr>
            <p:spPr bwMode="auto">
              <a:xfrm>
                <a:off x="2825474" y="1307804"/>
                <a:ext cx="477838" cy="492125"/>
              </a:xfrm>
              <a:custGeom>
                <a:avLst/>
                <a:gdLst>
                  <a:gd name="T0" fmla="*/ 139 w 145"/>
                  <a:gd name="T1" fmla="*/ 104 h 149"/>
                  <a:gd name="T2" fmla="*/ 124 w 145"/>
                  <a:gd name="T3" fmla="*/ 104 h 149"/>
                  <a:gd name="T4" fmla="*/ 120 w 145"/>
                  <a:gd name="T5" fmla="*/ 85 h 149"/>
                  <a:gd name="T6" fmla="*/ 103 w 145"/>
                  <a:gd name="T7" fmla="*/ 75 h 149"/>
                  <a:gd name="T8" fmla="*/ 96 w 145"/>
                  <a:gd name="T9" fmla="*/ 73 h 149"/>
                  <a:gd name="T10" fmla="*/ 76 w 145"/>
                  <a:gd name="T11" fmla="*/ 66 h 149"/>
                  <a:gd name="T12" fmla="*/ 76 w 145"/>
                  <a:gd name="T13" fmla="*/ 63 h 149"/>
                  <a:gd name="T14" fmla="*/ 76 w 145"/>
                  <a:gd name="T15" fmla="*/ 44 h 149"/>
                  <a:gd name="T16" fmla="*/ 87 w 145"/>
                  <a:gd name="T17" fmla="*/ 44 h 149"/>
                  <a:gd name="T18" fmla="*/ 92 w 145"/>
                  <a:gd name="T19" fmla="*/ 39 h 149"/>
                  <a:gd name="T20" fmla="*/ 92 w 145"/>
                  <a:gd name="T21" fmla="*/ 6 h 149"/>
                  <a:gd name="T22" fmla="*/ 87 w 145"/>
                  <a:gd name="T23" fmla="*/ 0 h 149"/>
                  <a:gd name="T24" fmla="*/ 54 w 145"/>
                  <a:gd name="T25" fmla="*/ 0 h 149"/>
                  <a:gd name="T26" fmla="*/ 48 w 145"/>
                  <a:gd name="T27" fmla="*/ 6 h 149"/>
                  <a:gd name="T28" fmla="*/ 48 w 145"/>
                  <a:gd name="T29" fmla="*/ 39 h 149"/>
                  <a:gd name="T30" fmla="*/ 54 w 145"/>
                  <a:gd name="T31" fmla="*/ 44 h 149"/>
                  <a:gd name="T32" fmla="*/ 64 w 145"/>
                  <a:gd name="T33" fmla="*/ 44 h 149"/>
                  <a:gd name="T34" fmla="*/ 64 w 145"/>
                  <a:gd name="T35" fmla="*/ 63 h 149"/>
                  <a:gd name="T36" fmla="*/ 64 w 145"/>
                  <a:gd name="T37" fmla="*/ 66 h 149"/>
                  <a:gd name="T38" fmla="*/ 44 w 145"/>
                  <a:gd name="T39" fmla="*/ 73 h 149"/>
                  <a:gd name="T40" fmla="*/ 36 w 145"/>
                  <a:gd name="T41" fmla="*/ 75 h 149"/>
                  <a:gd name="T42" fmla="*/ 20 w 145"/>
                  <a:gd name="T43" fmla="*/ 85 h 149"/>
                  <a:gd name="T44" fmla="*/ 16 w 145"/>
                  <a:gd name="T45" fmla="*/ 104 h 149"/>
                  <a:gd name="T46" fmla="*/ 6 w 145"/>
                  <a:gd name="T47" fmla="*/ 104 h 149"/>
                  <a:gd name="T48" fmla="*/ 0 w 145"/>
                  <a:gd name="T49" fmla="*/ 110 h 149"/>
                  <a:gd name="T50" fmla="*/ 0 w 145"/>
                  <a:gd name="T51" fmla="*/ 143 h 149"/>
                  <a:gd name="T52" fmla="*/ 6 w 145"/>
                  <a:gd name="T53" fmla="*/ 149 h 149"/>
                  <a:gd name="T54" fmla="*/ 39 w 145"/>
                  <a:gd name="T55" fmla="*/ 149 h 149"/>
                  <a:gd name="T56" fmla="*/ 45 w 145"/>
                  <a:gd name="T57" fmla="*/ 143 h 149"/>
                  <a:gd name="T58" fmla="*/ 45 w 145"/>
                  <a:gd name="T59" fmla="*/ 110 h 149"/>
                  <a:gd name="T60" fmla="*/ 39 w 145"/>
                  <a:gd name="T61" fmla="*/ 104 h 149"/>
                  <a:gd name="T62" fmla="*/ 28 w 145"/>
                  <a:gd name="T63" fmla="*/ 104 h 149"/>
                  <a:gd name="T64" fmla="*/ 30 w 145"/>
                  <a:gd name="T65" fmla="*/ 91 h 149"/>
                  <a:gd name="T66" fmla="*/ 39 w 145"/>
                  <a:gd name="T67" fmla="*/ 86 h 149"/>
                  <a:gd name="T68" fmla="*/ 46 w 145"/>
                  <a:gd name="T69" fmla="*/ 85 h 149"/>
                  <a:gd name="T70" fmla="*/ 70 w 145"/>
                  <a:gd name="T71" fmla="*/ 78 h 149"/>
                  <a:gd name="T72" fmla="*/ 94 w 145"/>
                  <a:gd name="T73" fmla="*/ 85 h 149"/>
                  <a:gd name="T74" fmla="*/ 101 w 145"/>
                  <a:gd name="T75" fmla="*/ 86 h 149"/>
                  <a:gd name="T76" fmla="*/ 110 w 145"/>
                  <a:gd name="T77" fmla="*/ 91 h 149"/>
                  <a:gd name="T78" fmla="*/ 112 w 145"/>
                  <a:gd name="T79" fmla="*/ 104 h 149"/>
                  <a:gd name="T80" fmla="*/ 106 w 145"/>
                  <a:gd name="T81" fmla="*/ 104 h 149"/>
                  <a:gd name="T82" fmla="*/ 100 w 145"/>
                  <a:gd name="T83" fmla="*/ 110 h 149"/>
                  <a:gd name="T84" fmla="*/ 100 w 145"/>
                  <a:gd name="T85" fmla="*/ 143 h 149"/>
                  <a:gd name="T86" fmla="*/ 106 w 145"/>
                  <a:gd name="T87" fmla="*/ 149 h 149"/>
                  <a:gd name="T88" fmla="*/ 139 w 145"/>
                  <a:gd name="T89" fmla="*/ 149 h 149"/>
                  <a:gd name="T90" fmla="*/ 145 w 145"/>
                  <a:gd name="T91" fmla="*/ 143 h 149"/>
                  <a:gd name="T92" fmla="*/ 145 w 145"/>
                  <a:gd name="T93" fmla="*/ 110 h 149"/>
                  <a:gd name="T94" fmla="*/ 139 w 145"/>
                  <a:gd name="T95" fmla="*/ 104 h 149"/>
                  <a:gd name="T96" fmla="*/ 56 w 145"/>
                  <a:gd name="T97" fmla="*/ 30 h 149"/>
                  <a:gd name="T98" fmla="*/ 56 w 145"/>
                  <a:gd name="T99" fmla="*/ 14 h 149"/>
                  <a:gd name="T100" fmla="*/ 62 w 145"/>
                  <a:gd name="T101" fmla="*/ 8 h 149"/>
                  <a:gd name="T102" fmla="*/ 78 w 145"/>
                  <a:gd name="T103" fmla="*/ 8 h 149"/>
                  <a:gd name="T104" fmla="*/ 84 w 145"/>
                  <a:gd name="T105" fmla="*/ 14 h 149"/>
                  <a:gd name="T106" fmla="*/ 84 w 145"/>
                  <a:gd name="T107" fmla="*/ 30 h 149"/>
                  <a:gd name="T108" fmla="*/ 78 w 145"/>
                  <a:gd name="T109" fmla="*/ 36 h 149"/>
                  <a:gd name="T110" fmla="*/ 62 w 145"/>
                  <a:gd name="T111" fmla="*/ 36 h 149"/>
                  <a:gd name="T112" fmla="*/ 56 w 145"/>
                  <a:gd name="T113" fmla="*/ 3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5" h="149">
                    <a:moveTo>
                      <a:pt x="139" y="104"/>
                    </a:move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4" y="99"/>
                      <a:pt x="124" y="91"/>
                      <a:pt x="120" y="85"/>
                    </a:cubicBezTo>
                    <a:cubicBezTo>
                      <a:pt x="116" y="79"/>
                      <a:pt x="110" y="76"/>
                      <a:pt x="103" y="75"/>
                    </a:cubicBezTo>
                    <a:cubicBezTo>
                      <a:pt x="101" y="74"/>
                      <a:pt x="98" y="74"/>
                      <a:pt x="96" y="73"/>
                    </a:cubicBezTo>
                    <a:cubicBezTo>
                      <a:pt x="81" y="71"/>
                      <a:pt x="77" y="70"/>
                      <a:pt x="76" y="66"/>
                    </a:cubicBezTo>
                    <a:cubicBezTo>
                      <a:pt x="76" y="65"/>
                      <a:pt x="76" y="65"/>
                      <a:pt x="76" y="63"/>
                    </a:cubicBezTo>
                    <a:cubicBezTo>
                      <a:pt x="76" y="56"/>
                      <a:pt x="76" y="49"/>
                      <a:pt x="76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90" y="44"/>
                      <a:pt x="92" y="42"/>
                      <a:pt x="92" y="39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2"/>
                      <a:pt x="90" y="0"/>
                      <a:pt x="87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0" y="0"/>
                      <a:pt x="48" y="2"/>
                      <a:pt x="48" y="6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42"/>
                      <a:pt x="50" y="44"/>
                      <a:pt x="54" y="44"/>
                    </a:cubicBezTo>
                    <a:cubicBezTo>
                      <a:pt x="64" y="44"/>
                      <a:pt x="64" y="44"/>
                      <a:pt x="64" y="44"/>
                    </a:cubicBezTo>
                    <a:cubicBezTo>
                      <a:pt x="64" y="49"/>
                      <a:pt x="64" y="56"/>
                      <a:pt x="64" y="63"/>
                    </a:cubicBezTo>
                    <a:cubicBezTo>
                      <a:pt x="64" y="65"/>
                      <a:pt x="64" y="65"/>
                      <a:pt x="64" y="66"/>
                    </a:cubicBezTo>
                    <a:cubicBezTo>
                      <a:pt x="63" y="70"/>
                      <a:pt x="58" y="71"/>
                      <a:pt x="44" y="73"/>
                    </a:cubicBezTo>
                    <a:cubicBezTo>
                      <a:pt x="42" y="74"/>
                      <a:pt x="39" y="74"/>
                      <a:pt x="36" y="75"/>
                    </a:cubicBezTo>
                    <a:cubicBezTo>
                      <a:pt x="29" y="76"/>
                      <a:pt x="24" y="79"/>
                      <a:pt x="20" y="85"/>
                    </a:cubicBezTo>
                    <a:cubicBezTo>
                      <a:pt x="16" y="91"/>
                      <a:pt x="15" y="99"/>
                      <a:pt x="16" y="104"/>
                    </a:cubicBezTo>
                    <a:cubicBezTo>
                      <a:pt x="6" y="104"/>
                      <a:pt x="6" y="104"/>
                      <a:pt x="6" y="104"/>
                    </a:cubicBezTo>
                    <a:cubicBezTo>
                      <a:pt x="3" y="104"/>
                      <a:pt x="0" y="107"/>
                      <a:pt x="0" y="110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0" y="146"/>
                      <a:pt x="3" y="149"/>
                      <a:pt x="6" y="149"/>
                    </a:cubicBezTo>
                    <a:cubicBezTo>
                      <a:pt x="39" y="149"/>
                      <a:pt x="39" y="149"/>
                      <a:pt x="39" y="149"/>
                    </a:cubicBezTo>
                    <a:cubicBezTo>
                      <a:pt x="42" y="149"/>
                      <a:pt x="45" y="146"/>
                      <a:pt x="45" y="143"/>
                    </a:cubicBezTo>
                    <a:cubicBezTo>
                      <a:pt x="45" y="110"/>
                      <a:pt x="45" y="110"/>
                      <a:pt x="45" y="110"/>
                    </a:cubicBezTo>
                    <a:cubicBezTo>
                      <a:pt x="45" y="107"/>
                      <a:pt x="42" y="104"/>
                      <a:pt x="39" y="104"/>
                    </a:cubicBezTo>
                    <a:cubicBezTo>
                      <a:pt x="28" y="104"/>
                      <a:pt x="28" y="104"/>
                      <a:pt x="28" y="104"/>
                    </a:cubicBezTo>
                    <a:cubicBezTo>
                      <a:pt x="27" y="100"/>
                      <a:pt x="28" y="95"/>
                      <a:pt x="30" y="91"/>
                    </a:cubicBezTo>
                    <a:cubicBezTo>
                      <a:pt x="32" y="89"/>
                      <a:pt x="35" y="87"/>
                      <a:pt x="39" y="86"/>
                    </a:cubicBezTo>
                    <a:cubicBezTo>
                      <a:pt x="41" y="86"/>
                      <a:pt x="43" y="86"/>
                      <a:pt x="46" y="85"/>
                    </a:cubicBezTo>
                    <a:cubicBezTo>
                      <a:pt x="55" y="84"/>
                      <a:pt x="64" y="82"/>
                      <a:pt x="70" y="78"/>
                    </a:cubicBezTo>
                    <a:cubicBezTo>
                      <a:pt x="76" y="82"/>
                      <a:pt x="84" y="84"/>
                      <a:pt x="94" y="85"/>
                    </a:cubicBezTo>
                    <a:cubicBezTo>
                      <a:pt x="96" y="86"/>
                      <a:pt x="99" y="86"/>
                      <a:pt x="101" y="86"/>
                    </a:cubicBezTo>
                    <a:cubicBezTo>
                      <a:pt x="105" y="87"/>
                      <a:pt x="108" y="89"/>
                      <a:pt x="110" y="91"/>
                    </a:cubicBezTo>
                    <a:cubicBezTo>
                      <a:pt x="112" y="95"/>
                      <a:pt x="112" y="100"/>
                      <a:pt x="112" y="104"/>
                    </a:cubicBezTo>
                    <a:cubicBezTo>
                      <a:pt x="106" y="104"/>
                      <a:pt x="106" y="104"/>
                      <a:pt x="106" y="104"/>
                    </a:cubicBezTo>
                    <a:cubicBezTo>
                      <a:pt x="103" y="104"/>
                      <a:pt x="100" y="107"/>
                      <a:pt x="100" y="110"/>
                    </a:cubicBezTo>
                    <a:cubicBezTo>
                      <a:pt x="100" y="143"/>
                      <a:pt x="100" y="143"/>
                      <a:pt x="100" y="143"/>
                    </a:cubicBezTo>
                    <a:cubicBezTo>
                      <a:pt x="100" y="146"/>
                      <a:pt x="103" y="149"/>
                      <a:pt x="106" y="149"/>
                    </a:cubicBezTo>
                    <a:cubicBezTo>
                      <a:pt x="139" y="149"/>
                      <a:pt x="139" y="149"/>
                      <a:pt x="139" y="149"/>
                    </a:cubicBezTo>
                    <a:cubicBezTo>
                      <a:pt x="142" y="149"/>
                      <a:pt x="145" y="146"/>
                      <a:pt x="145" y="143"/>
                    </a:cubicBezTo>
                    <a:cubicBezTo>
                      <a:pt x="145" y="110"/>
                      <a:pt x="145" y="110"/>
                      <a:pt x="145" y="110"/>
                    </a:cubicBezTo>
                    <a:cubicBezTo>
                      <a:pt x="145" y="107"/>
                      <a:pt x="142" y="104"/>
                      <a:pt x="139" y="104"/>
                    </a:cubicBezTo>
                    <a:close/>
                    <a:moveTo>
                      <a:pt x="56" y="30"/>
                    </a:move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1"/>
                      <a:pt x="59" y="8"/>
                      <a:pt x="62" y="8"/>
                    </a:cubicBezTo>
                    <a:cubicBezTo>
                      <a:pt x="78" y="8"/>
                      <a:pt x="78" y="8"/>
                      <a:pt x="78" y="8"/>
                    </a:cubicBezTo>
                    <a:cubicBezTo>
                      <a:pt x="82" y="8"/>
                      <a:pt x="84" y="11"/>
                      <a:pt x="84" y="14"/>
                    </a:cubicBezTo>
                    <a:cubicBezTo>
                      <a:pt x="84" y="30"/>
                      <a:pt x="84" y="30"/>
                      <a:pt x="84" y="30"/>
                    </a:cubicBezTo>
                    <a:cubicBezTo>
                      <a:pt x="84" y="34"/>
                      <a:pt x="82" y="36"/>
                      <a:pt x="78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59" y="36"/>
                      <a:pt x="56" y="34"/>
                      <a:pt x="56" y="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752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6" dur="75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23" dur="7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28" dur="7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33" dur="75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38" dur="75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43" dur="75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48" dur="75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53" dur="75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58" dur="75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63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68" dur="75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73" dur="75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78" dur="75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decel="10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83" dur="75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2" presetClass="path" presetSubtype="0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88" dur="75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path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93" dur="75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2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98" dur="75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42" presetClass="path" presetSubtype="0" decel="10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03" dur="75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2" presetClass="path" presetSubtype="0" decel="10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08" dur="75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42" presetClass="path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13" dur="75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2" presetClass="path" presetSubtype="0" decel="100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18" dur="75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42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23" dur="75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2" presetClass="path" presetSubtype="0" decel="10000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1.25606E-6 4.42578E-6 L 1.25606E-6 0.03699 " pathEditMode="relative" rAng="0" ptsTypes="AA">
                                      <p:cBhvr>
                                        <p:cTn id="128" dur="750" spd="-100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animBg="1"/>
      <p:bldP spid="113" grpId="1" animBg="1"/>
    </p:bldLst>
  </p:timing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030EFEA-9AEA-457C-BAA8-93C4281792F5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fee586e5-3c92-48eb-9898-42915e590ada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7441</TotalTime>
  <Words>688</Words>
  <Application>Microsoft Office PowerPoint</Application>
  <PresentationFormat>Widescreen</PresentationFormat>
  <Paragraphs>172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Step 3 Azure Functions</vt:lpstr>
      <vt:lpstr>Goal</vt:lpstr>
      <vt:lpstr>Before cloud</vt:lpstr>
      <vt:lpstr>Before cloud</vt:lpstr>
      <vt:lpstr>Then came IaaS …</vt:lpstr>
      <vt:lpstr>It is PaaS time? </vt:lpstr>
      <vt:lpstr>It is PaaS time? </vt:lpstr>
      <vt:lpstr>Serverless . . .</vt:lpstr>
      <vt:lpstr>Building Serverless Apps on Azure</vt:lpstr>
      <vt:lpstr>PowerPoint Presentation</vt:lpstr>
      <vt:lpstr>Let’s code!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Francois Boucher</cp:lastModifiedBy>
  <cp:revision>381</cp:revision>
  <cp:lastPrinted>2014-03-26T17:46:13Z</cp:lastPrinted>
  <dcterms:created xsi:type="dcterms:W3CDTF">2014-03-19T23:21:38Z</dcterms:created>
  <dcterms:modified xsi:type="dcterms:W3CDTF">2017-04-21T02:25:08Z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